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0"/>
  </p:notesMasterIdLst>
  <p:sldIdLst>
    <p:sldId id="256" r:id="rId3"/>
    <p:sldId id="257" r:id="rId4"/>
    <p:sldId id="267" r:id="rId5"/>
    <p:sldId id="268" r:id="rId6"/>
    <p:sldId id="269" r:id="rId7"/>
    <p:sldId id="270" r:id="rId8"/>
    <p:sldId id="258" r:id="rId9"/>
    <p:sldId id="259" r:id="rId10"/>
    <p:sldId id="274" r:id="rId11"/>
    <p:sldId id="275" r:id="rId12"/>
    <p:sldId id="260" r:id="rId13"/>
    <p:sldId id="271" r:id="rId14"/>
    <p:sldId id="272" r:id="rId15"/>
    <p:sldId id="273" r:id="rId16"/>
    <p:sldId id="277" r:id="rId17"/>
    <p:sldId id="278" r:id="rId18"/>
    <p:sldId id="279" r:id="rId19"/>
    <p:sldId id="281" r:id="rId20"/>
    <p:sldId id="282" r:id="rId21"/>
    <p:sldId id="284" r:id="rId22"/>
    <p:sldId id="285" r:id="rId23"/>
    <p:sldId id="286" r:id="rId24"/>
    <p:sldId id="287" r:id="rId25"/>
    <p:sldId id="262" r:id="rId26"/>
    <p:sldId id="263" r:id="rId27"/>
    <p:sldId id="283" r:id="rId28"/>
    <p:sldId id="265" r:id="rId29"/>
  </p:sldIdLst>
  <p:sldSz cx="9144000" cy="5143500" type="screen16x9"/>
  <p:notesSz cx="6858000" cy="9144000"/>
  <p:embeddedFontLst>
    <p:embeddedFont>
      <p:font typeface="Proxima Nova" panose="020B0604020202020204" charset="0"/>
      <p:regular r:id="rId31"/>
      <p:bold r:id="rId32"/>
      <p:italic r:id="rId33"/>
      <p:boldItalic r:id="rId34"/>
    </p:embeddedFont>
    <p:embeddedFont>
      <p:font typeface="Verdana" panose="020B0604030504040204" pitchFamily="34" charset="0"/>
      <p:regular r:id="rId35"/>
      <p:bold r:id="rId36"/>
      <p:italic r:id="rId37"/>
      <p:boldItalic r:id="rId38"/>
    </p:embeddedFont>
    <p:embeddedFont>
      <p:font typeface="Century Schoolbook" panose="02040604050505020304" pitchFamily="18"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4660"/>
  </p:normalViewPr>
  <p:slideViewPr>
    <p:cSldViewPr snapToGrid="0">
      <p:cViewPr varScale="1">
        <p:scale>
          <a:sx n="111" d="100"/>
          <a:sy n="111" d="100"/>
        </p:scale>
        <p:origin x="797" y="10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318081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42e3e7c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0962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52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8609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202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446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808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156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955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51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029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307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872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768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721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724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174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9c40d9f9_0_2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9c40d9f9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952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b9a3abeb_0_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b9a3abe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463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42e3e7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42e3e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233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5f4b554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5f4b55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162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81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463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74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3873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42e3e7cd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180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365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534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dev.mysql.com/downloads/installer/"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5"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105" name="Google Shape;105;p25"/>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6000" dirty="0"/>
              <a:t>SQL</a:t>
            </a:r>
            <a:endParaRPr sz="6000" dirty="0"/>
          </a:p>
        </p:txBody>
      </p:sp>
      <p:sp>
        <p:nvSpPr>
          <p:cNvPr id="106" name="Google Shape;106;p25"/>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Utkarsh P</a:t>
            </a:r>
            <a:r>
              <a:rPr lang="en-GB" dirty="0" err="1"/>
              <a:t>andey</a:t>
            </a:r>
            <a:r>
              <a:rPr lang="en-GB" dirty="0"/>
              <a:t>, </a:t>
            </a:r>
            <a:r>
              <a:rPr lang="en-GB" dirty="0" err="1" smtClean="0"/>
              <a:t>Shriyam</a:t>
            </a:r>
            <a:r>
              <a:rPr lang="en-GB" dirty="0" smtClean="0"/>
              <a:t> </a:t>
            </a:r>
            <a:r>
              <a:rPr lang="en-GB" dirty="0" err="1" smtClean="0"/>
              <a:t>Tripathi</a:t>
            </a:r>
            <a:r>
              <a:rPr lang="en-GB" dirty="0" smtClean="0"/>
              <a:t>, </a:t>
            </a:r>
            <a:r>
              <a:rPr lang="en-GB" dirty="0" err="1"/>
              <a:t>Meenal</a:t>
            </a:r>
            <a:endParaRPr dirty="0"/>
          </a:p>
        </p:txBody>
      </p:sp>
      <p:sp>
        <p:nvSpPr>
          <p:cNvPr id="107" name="Google Shape;107;p25"/>
          <p:cNvSpPr txBox="1">
            <a:spLocks noGrp="1"/>
          </p:cNvSpPr>
          <p:nvPr>
            <p:ph type="subTitle" idx="1"/>
          </p:nvPr>
        </p:nvSpPr>
        <p:spPr>
          <a:xfrm>
            <a:off x="510450" y="4370773"/>
            <a:ext cx="8123100" cy="503100"/>
          </a:xfrm>
          <a:prstGeom prst="rect">
            <a:avLst/>
          </a:prstGeom>
        </p:spPr>
        <p:txBody>
          <a:bodyPr spcFirstLastPara="1" wrap="square" lIns="91425" tIns="91425" rIns="91425" bIns="91425" anchor="t" anchorCtr="0">
            <a:noAutofit/>
          </a:bodyPr>
          <a:lstStyle/>
          <a:p>
            <a:pPr marL="0" lvl="0" indent="0"/>
            <a:r>
              <a:rPr lang="en-US" sz="1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hlinkClick r:id="rId4"/>
              </a:rPr>
              <a:t>Download link:  https</a:t>
            </a: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hlinkClick r:id="rId4"/>
              </a:rPr>
              <a:t>://dev.mysql.com/downloads/installer/</a:t>
            </a:r>
            <a:endParaRPr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8" name="Google Shape;108;p25"/>
          <p:cNvCxnSpPr/>
          <p:nvPr/>
        </p:nvCxnSpPr>
        <p:spPr>
          <a:xfrm>
            <a:off x="615150" y="2998025"/>
            <a:ext cx="500400" cy="0"/>
          </a:xfrm>
          <a:prstGeom prst="straightConnector1">
            <a:avLst/>
          </a:prstGeom>
          <a:noFill/>
          <a:ln w="19050" cap="flat" cmpd="sng">
            <a:solidFill>
              <a:schemeClr val="lt1"/>
            </a:solidFill>
            <a:prstDash val="solid"/>
            <a:round/>
            <a:headEnd type="none" w="med" len="med"/>
            <a:tailEnd type="none" w="med" len="med"/>
          </a:ln>
        </p:spPr>
      </p:cxnSp>
      <p:pic>
        <p:nvPicPr>
          <p:cNvPr id="109" name="Google Shape;109;p25"/>
          <p:cNvPicPr preferRelativeResize="0"/>
          <p:nvPr/>
        </p:nvPicPr>
        <p:blipFill>
          <a:blip r:embed="rId5">
            <a:alphaModFix/>
          </a:blip>
          <a:stretch>
            <a:fillRect/>
          </a:stretch>
        </p:blipFill>
        <p:spPr>
          <a:xfrm>
            <a:off x="7804149" y="96048"/>
            <a:ext cx="1087150" cy="1352200"/>
          </a:xfrm>
          <a:prstGeom prst="rect">
            <a:avLst/>
          </a:prstGeom>
          <a:noFill/>
          <a:ln>
            <a:noFill/>
          </a:ln>
        </p:spPr>
      </p:pic>
      <p:pic>
        <p:nvPicPr>
          <p:cNvPr id="110" name="Google Shape;110;p25"/>
          <p:cNvPicPr preferRelativeResize="0"/>
          <p:nvPr/>
        </p:nvPicPr>
        <p:blipFill>
          <a:blip r:embed="rId6">
            <a:alphaModFix/>
          </a:blip>
          <a:stretch>
            <a:fillRect/>
          </a:stretch>
        </p:blipFill>
        <p:spPr>
          <a:xfrm>
            <a:off x="187800" y="0"/>
            <a:ext cx="1544300" cy="1544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844856" y="241169"/>
            <a:ext cx="5797500" cy="5194669"/>
          </a:xfrm>
          <a:prstGeom prst="rect">
            <a:avLst/>
          </a:prstGeom>
        </p:spPr>
        <p:txBody>
          <a:bodyPr spcFirstLastPara="1" wrap="square" lIns="91425" tIns="91425" rIns="91425" bIns="91425" anchor="ctr" anchorCtr="0">
            <a:noAutofit/>
          </a:bodyPr>
          <a:lstStyle/>
          <a:p>
            <a:pPr lvl="0"/>
            <a:r>
              <a:rPr lang="en-GB" sz="4400" b="1" u="sng" dirty="0"/>
              <a:t>Creating a Database</a:t>
            </a:r>
            <a:r>
              <a:rPr lang="en-GB" sz="2000" b="1" dirty="0"/>
              <a:t/>
            </a:r>
            <a:br>
              <a:rPr lang="en-GB" sz="2000" b="1" dirty="0"/>
            </a:br>
            <a:r>
              <a:rPr lang="en-GB" sz="2000" b="1" dirty="0"/>
              <a:t/>
            </a:r>
            <a:br>
              <a:rPr lang="en-GB" sz="2000" b="1" dirty="0"/>
            </a:br>
            <a:r>
              <a:rPr lang="en-GB" sz="2000" b="1" dirty="0" smtClean="0"/>
              <a:t>Once our database is created its time to create tables and start working on it.</a:t>
            </a:r>
            <a:br>
              <a:rPr lang="en-GB" sz="2000" b="1" dirty="0" smtClean="0"/>
            </a:br>
            <a:r>
              <a:rPr lang="en-GB" sz="2000" b="1" dirty="0"/>
              <a:t/>
            </a:r>
            <a:br>
              <a:rPr lang="en-GB" sz="2000" b="1" dirty="0"/>
            </a:br>
            <a:r>
              <a:rPr lang="en-GB" sz="2000" b="1" dirty="0" smtClean="0"/>
              <a:t>So first we need to learn some data-types to work with attributes.</a:t>
            </a:r>
            <a:r>
              <a:rPr lang="en-GB" sz="2000" b="1" dirty="0"/>
              <a:t/>
            </a:r>
            <a:br>
              <a:rPr lang="en-GB" sz="2000" b="1" dirty="0"/>
            </a:br>
            <a:r>
              <a:rPr lang="en-GB" sz="2000" b="1" dirty="0"/>
              <a:t/>
            </a:r>
            <a:br>
              <a:rPr lang="en-GB" sz="2000" b="1" dirty="0"/>
            </a:br>
            <a:r>
              <a:rPr lang="en-GB" sz="2000" b="1" dirty="0"/>
              <a:t/>
            </a:r>
            <a:br>
              <a:rPr lang="en-GB" sz="2000" b="1" dirty="0"/>
            </a:br>
            <a:r>
              <a:rPr lang="en-GB" sz="2000" b="1" dirty="0"/>
              <a:t/>
            </a:r>
            <a:br>
              <a:rPr lang="en-GB" sz="2000" b="1" dirty="0"/>
            </a:br>
            <a:r>
              <a:rPr lang="en-GB" sz="2000" b="1" dirty="0"/>
              <a:t/>
            </a:r>
            <a:br>
              <a:rPr lang="en-GB" sz="2000" b="1" dirty="0"/>
            </a:br>
            <a:r>
              <a:rPr lang="en-GB" sz="2000" b="1" dirty="0"/>
              <a:t/>
            </a:r>
            <a:br>
              <a:rPr lang="en-GB" sz="2000" b="1" dirty="0"/>
            </a:br>
            <a:endParaRPr lang="en-GB" sz="2000" b="1" dirty="0"/>
          </a:p>
        </p:txBody>
      </p:sp>
    </p:spTree>
    <p:extLst>
      <p:ext uri="{BB962C8B-B14F-4D97-AF65-F5344CB8AC3E}">
        <p14:creationId xmlns:p14="http://schemas.microsoft.com/office/powerpoint/2010/main" val="3152580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altLang="en-US" sz="3600" dirty="0"/>
              <a:t>Data Types in SQL</a:t>
            </a:r>
            <a:endParaRPr sz="3600" dirty="0"/>
          </a:p>
        </p:txBody>
      </p:sp>
      <p:sp>
        <p:nvSpPr>
          <p:cNvPr id="135" name="Google Shape;135;p29"/>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spcAft>
                <a:spcPts val="1600"/>
              </a:spcAft>
              <a:buNone/>
            </a:pPr>
            <a:r>
              <a:rPr lang="en-GB" sz="2400" dirty="0"/>
              <a:t>Characters: CHAR(20), VARCHAR(50)</a:t>
            </a:r>
          </a:p>
          <a:p>
            <a:pPr marL="0" lvl="0" indent="0">
              <a:spcAft>
                <a:spcPts val="1600"/>
              </a:spcAft>
              <a:buNone/>
            </a:pPr>
            <a:r>
              <a:rPr lang="en-GB" sz="2400" dirty="0"/>
              <a:t>Numbers: INT, BIGINT, SMALLINT, FLOAT</a:t>
            </a:r>
          </a:p>
          <a:p>
            <a:pPr marL="0" lvl="0" indent="0">
              <a:spcAft>
                <a:spcPts val="1600"/>
              </a:spcAft>
              <a:buNone/>
            </a:pPr>
            <a:r>
              <a:rPr lang="en-GB" sz="2400" dirty="0"/>
              <a:t>Others: MONEY, DATE, TIME, …</a:t>
            </a:r>
          </a:p>
        </p:txBody>
      </p:sp>
      <p:pic>
        <p:nvPicPr>
          <p:cNvPr id="136" name="Google Shape;136;p29"/>
          <p:cNvPicPr preferRelativeResize="0"/>
          <p:nvPr/>
        </p:nvPicPr>
        <p:blipFill>
          <a:blip r:embed="rId3">
            <a:alphaModFix/>
          </a:blip>
          <a:stretch>
            <a:fillRect/>
          </a:stretch>
        </p:blipFill>
        <p:spPr>
          <a:xfrm>
            <a:off x="6085803" y="1053225"/>
            <a:ext cx="2826051" cy="3037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Data Definition Language (DDL)</a:t>
            </a:r>
          </a:p>
        </p:txBody>
      </p:sp>
      <p:sp>
        <p:nvSpPr>
          <p:cNvPr id="135" name="Google Shape;135;p29"/>
          <p:cNvSpPr txBox="1">
            <a:spLocks noGrp="1"/>
          </p:cNvSpPr>
          <p:nvPr>
            <p:ph type="body" idx="1"/>
          </p:nvPr>
        </p:nvSpPr>
        <p:spPr>
          <a:xfrm>
            <a:off x="311700" y="1396375"/>
            <a:ext cx="5374725" cy="952837"/>
          </a:xfrm>
          <a:prstGeom prst="rect">
            <a:avLst/>
          </a:prstGeom>
        </p:spPr>
        <p:txBody>
          <a:bodyPr spcFirstLastPara="1" wrap="square" lIns="91425" tIns="91425" rIns="91425" bIns="91425" anchor="t" anchorCtr="0">
            <a:noAutofit/>
          </a:bodyPr>
          <a:lstStyle/>
          <a:p>
            <a:pPr marL="0" lvl="0" indent="0">
              <a:spcAft>
                <a:spcPts val="1600"/>
              </a:spcAft>
              <a:buNone/>
            </a:pPr>
            <a:r>
              <a:rPr lang="en-GB" sz="2400" dirty="0"/>
              <a:t>Create/alter/delete tables and their attributes</a:t>
            </a:r>
          </a:p>
        </p:txBody>
      </p:sp>
      <p:pic>
        <p:nvPicPr>
          <p:cNvPr id="136" name="Google Shape;136;p29"/>
          <p:cNvPicPr preferRelativeResize="0"/>
          <p:nvPr/>
        </p:nvPicPr>
        <p:blipFill>
          <a:blip r:embed="rId3">
            <a:alphaModFix/>
          </a:blip>
          <a:stretch>
            <a:fillRect/>
          </a:stretch>
        </p:blipFill>
        <p:spPr>
          <a:xfrm>
            <a:off x="5686425" y="1604000"/>
            <a:ext cx="2826051" cy="3037050"/>
          </a:xfrm>
          <a:prstGeom prst="rect">
            <a:avLst/>
          </a:prstGeom>
          <a:noFill/>
          <a:ln>
            <a:noFill/>
          </a:ln>
        </p:spPr>
      </p:pic>
      <p:sp>
        <p:nvSpPr>
          <p:cNvPr id="5" name="Google Shape;134;p29">
            <a:extLst>
              <a:ext uri="{FF2B5EF4-FFF2-40B4-BE49-F238E27FC236}">
                <a16:creationId xmlns="" xmlns:a16="http://schemas.microsoft.com/office/drawing/2014/main" id="{3B86EBE7-443A-4294-90E8-9EABFC0A7233}"/>
              </a:ext>
            </a:extLst>
          </p:cNvPr>
          <p:cNvSpPr txBox="1">
            <a:spLocks/>
          </p:cNvSpPr>
          <p:nvPr/>
        </p:nvSpPr>
        <p:spPr>
          <a:xfrm>
            <a:off x="227287" y="2489112"/>
            <a:ext cx="5829300" cy="1266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pPr eaLnBrk="1" hangingPunct="1"/>
            <a:r>
              <a:rPr lang="en-US" altLang="en-US" sz="3600" dirty="0"/>
              <a:t>Data Manipulation Language (DML)</a:t>
            </a:r>
          </a:p>
        </p:txBody>
      </p:sp>
      <p:sp>
        <p:nvSpPr>
          <p:cNvPr id="6" name="Google Shape;135;p29">
            <a:extLst>
              <a:ext uri="{FF2B5EF4-FFF2-40B4-BE49-F238E27FC236}">
                <a16:creationId xmlns="" xmlns:a16="http://schemas.microsoft.com/office/drawing/2014/main" id="{C22E3A8D-1618-43A9-903A-9FD7BF7ED7B1}"/>
              </a:ext>
            </a:extLst>
          </p:cNvPr>
          <p:cNvSpPr txBox="1">
            <a:spLocks/>
          </p:cNvSpPr>
          <p:nvPr/>
        </p:nvSpPr>
        <p:spPr>
          <a:xfrm>
            <a:off x="311700" y="3820599"/>
            <a:ext cx="5944913" cy="1266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marL="0" indent="0">
              <a:spcAft>
                <a:spcPts val="1600"/>
              </a:spcAft>
              <a:buNone/>
            </a:pPr>
            <a:r>
              <a:rPr lang="en-GB" sz="2400" dirty="0"/>
              <a:t>Query one or more tables  </a:t>
            </a:r>
          </a:p>
          <a:p>
            <a:pPr marL="0" indent="0">
              <a:spcAft>
                <a:spcPts val="1600"/>
              </a:spcAft>
              <a:buNone/>
            </a:pPr>
            <a:r>
              <a:rPr lang="en-GB" sz="2400" dirty="0"/>
              <a:t>Insert/delete/modify tuples in tables</a:t>
            </a:r>
          </a:p>
        </p:txBody>
      </p:sp>
    </p:spTree>
    <p:extLst>
      <p:ext uri="{BB962C8B-B14F-4D97-AF65-F5344CB8AC3E}">
        <p14:creationId xmlns:p14="http://schemas.microsoft.com/office/powerpoint/2010/main" val="49668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Data Definition Language (DDL)</a:t>
            </a:r>
          </a:p>
        </p:txBody>
      </p:sp>
      <p:sp>
        <p:nvSpPr>
          <p:cNvPr id="135" name="Google Shape;135;p29"/>
          <p:cNvSpPr txBox="1">
            <a:spLocks noGrp="1"/>
          </p:cNvSpPr>
          <p:nvPr>
            <p:ph type="body" idx="1"/>
          </p:nvPr>
        </p:nvSpPr>
        <p:spPr>
          <a:xfrm>
            <a:off x="322332" y="1449538"/>
            <a:ext cx="5374725" cy="3430806"/>
          </a:xfrm>
          <a:prstGeom prst="rect">
            <a:avLst/>
          </a:prstGeom>
        </p:spPr>
        <p:txBody>
          <a:bodyPr spcFirstLastPara="1" wrap="square" lIns="91425" tIns="91425" rIns="91425" bIns="91425" anchor="t" anchorCtr="0">
            <a:noAutofit/>
          </a:bodyPr>
          <a:lstStyle/>
          <a:p>
            <a:pPr marL="0" lvl="0" indent="0">
              <a:spcAft>
                <a:spcPts val="1600"/>
              </a:spcAft>
              <a:buNone/>
            </a:pPr>
            <a:r>
              <a:rPr lang="en-GB" sz="1600" dirty="0"/>
              <a:t>The most important DDL statements in SQL are: </a:t>
            </a:r>
          </a:p>
          <a:p>
            <a:pPr marL="0" lvl="0" indent="0">
              <a:spcAft>
                <a:spcPts val="1600"/>
              </a:spcAft>
              <a:buNone/>
            </a:pPr>
            <a:endParaRPr lang="en-GB" sz="1600" dirty="0"/>
          </a:p>
          <a:p>
            <a:pPr marL="0" lvl="0" indent="0">
              <a:spcAft>
                <a:spcPts val="1600"/>
              </a:spcAft>
              <a:buNone/>
            </a:pPr>
            <a:r>
              <a:rPr lang="en-GB" sz="1600" dirty="0"/>
              <a:t>CREATE TABLE - creates a new database table </a:t>
            </a:r>
          </a:p>
          <a:p>
            <a:pPr marL="0" lvl="0" indent="0">
              <a:spcAft>
                <a:spcPts val="1600"/>
              </a:spcAft>
              <a:buNone/>
            </a:pPr>
            <a:r>
              <a:rPr lang="en-GB" sz="1600" dirty="0"/>
              <a:t>ALTER TABLE - alters (changes) a database table </a:t>
            </a:r>
          </a:p>
          <a:p>
            <a:pPr marL="0" lvl="0" indent="0">
              <a:spcAft>
                <a:spcPts val="1600"/>
              </a:spcAft>
              <a:buNone/>
            </a:pPr>
            <a:r>
              <a:rPr lang="en-GB" sz="1600" dirty="0"/>
              <a:t>DROP TABLE - deletes a database table </a:t>
            </a:r>
          </a:p>
          <a:p>
            <a:pPr marL="0" lvl="0" indent="0">
              <a:spcAft>
                <a:spcPts val="1600"/>
              </a:spcAft>
              <a:buNone/>
            </a:pPr>
            <a:r>
              <a:rPr lang="en-GB" sz="1600" dirty="0"/>
              <a:t>CREATE INDEX - creates an index (search key) </a:t>
            </a:r>
          </a:p>
          <a:p>
            <a:pPr marL="0" lvl="0" indent="0">
              <a:spcAft>
                <a:spcPts val="1600"/>
              </a:spcAft>
              <a:buNone/>
            </a:pPr>
            <a:r>
              <a:rPr lang="en-GB" sz="1600" dirty="0"/>
              <a:t>DROP INDEX - deletes an index </a:t>
            </a:r>
          </a:p>
        </p:txBody>
      </p:sp>
      <p:pic>
        <p:nvPicPr>
          <p:cNvPr id="136" name="Google Shape;136;p29"/>
          <p:cNvPicPr preferRelativeResize="0"/>
          <p:nvPr/>
        </p:nvPicPr>
        <p:blipFill>
          <a:blip r:embed="rId3">
            <a:alphaModFix/>
          </a:blip>
          <a:stretch>
            <a:fillRect/>
          </a:stretch>
        </p:blipFill>
        <p:spPr>
          <a:xfrm>
            <a:off x="5697057" y="1657163"/>
            <a:ext cx="2826051" cy="3037050"/>
          </a:xfrm>
          <a:prstGeom prst="rect">
            <a:avLst/>
          </a:prstGeom>
          <a:noFill/>
          <a:ln>
            <a:noFill/>
          </a:ln>
        </p:spPr>
      </p:pic>
    </p:spTree>
    <p:extLst>
      <p:ext uri="{BB962C8B-B14F-4D97-AF65-F5344CB8AC3E}">
        <p14:creationId xmlns:p14="http://schemas.microsoft.com/office/powerpoint/2010/main" val="1696596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Data Manipulation Language (DML)</a:t>
            </a:r>
          </a:p>
        </p:txBody>
      </p:sp>
      <p:sp>
        <p:nvSpPr>
          <p:cNvPr id="135" name="Google Shape;135;p29"/>
          <p:cNvSpPr txBox="1">
            <a:spLocks noGrp="1"/>
          </p:cNvSpPr>
          <p:nvPr>
            <p:ph type="body" idx="1"/>
          </p:nvPr>
        </p:nvSpPr>
        <p:spPr>
          <a:xfrm>
            <a:off x="322332" y="1449538"/>
            <a:ext cx="5374725" cy="3494602"/>
          </a:xfrm>
          <a:prstGeom prst="rect">
            <a:avLst/>
          </a:prstGeom>
        </p:spPr>
        <p:txBody>
          <a:bodyPr spcFirstLastPara="1" wrap="square" lIns="91425" tIns="91425" rIns="91425" bIns="91425" anchor="t" anchorCtr="0">
            <a:noAutofit/>
          </a:bodyPr>
          <a:lstStyle/>
          <a:p>
            <a:pPr marL="114300" indent="0" algn="just">
              <a:buNone/>
            </a:pPr>
            <a:r>
              <a:rPr lang="en-US" sz="1500" dirty="0">
                <a:latin typeface="Verdana" pitchFamily="34" charset="0"/>
              </a:rPr>
              <a:t>SQL (Structured Query Language) is a syntax for executing queries. But the SQL language also includes a syntax to update, insert, and delete records.</a:t>
            </a:r>
          </a:p>
          <a:p>
            <a:pPr marL="114300" indent="0" algn="just">
              <a:buNone/>
            </a:pPr>
            <a:r>
              <a:rPr lang="en-US" sz="1500" dirty="0">
                <a:latin typeface="Verdana" pitchFamily="34" charset="0"/>
              </a:rPr>
              <a:t>These query and update commands together form the Data Manipulation Language (DML) part of SQL:</a:t>
            </a:r>
          </a:p>
          <a:p>
            <a:pPr marL="114300" indent="0" algn="just">
              <a:buNone/>
            </a:pPr>
            <a:endParaRPr lang="en-US" sz="1500" dirty="0">
              <a:latin typeface="Verdana" pitchFamily="34" charset="0"/>
            </a:endParaRPr>
          </a:p>
          <a:p>
            <a:pPr marL="114300" indent="0" algn="just">
              <a:buNone/>
            </a:pPr>
            <a:r>
              <a:rPr lang="en-US" sz="1500" dirty="0">
                <a:latin typeface="Verdana" pitchFamily="34" charset="0"/>
              </a:rPr>
              <a:t>SELECT - extracts data from a database table </a:t>
            </a:r>
          </a:p>
          <a:p>
            <a:pPr marL="114300" indent="0" algn="just">
              <a:buNone/>
            </a:pPr>
            <a:r>
              <a:rPr lang="en-US" sz="1500" dirty="0">
                <a:latin typeface="Verdana" pitchFamily="34" charset="0"/>
              </a:rPr>
              <a:t>UPDATE - updates data in a database table </a:t>
            </a:r>
          </a:p>
          <a:p>
            <a:pPr marL="114300" indent="0" algn="just">
              <a:buNone/>
            </a:pPr>
            <a:r>
              <a:rPr lang="en-US" sz="1500" dirty="0">
                <a:latin typeface="Verdana" pitchFamily="34" charset="0"/>
              </a:rPr>
              <a:t>DELETE - deletes data from a database table </a:t>
            </a:r>
          </a:p>
          <a:p>
            <a:pPr marL="114300" indent="0" algn="just">
              <a:buNone/>
            </a:pPr>
            <a:r>
              <a:rPr lang="en-US" sz="1500" dirty="0">
                <a:latin typeface="Verdana" pitchFamily="34" charset="0"/>
              </a:rPr>
              <a:t>INSERT INTO - inserts new data into a database table</a:t>
            </a:r>
          </a:p>
        </p:txBody>
      </p:sp>
      <p:pic>
        <p:nvPicPr>
          <p:cNvPr id="136" name="Google Shape;136;p29"/>
          <p:cNvPicPr preferRelativeResize="0"/>
          <p:nvPr/>
        </p:nvPicPr>
        <p:blipFill>
          <a:blip r:embed="rId3">
            <a:alphaModFix/>
          </a:blip>
          <a:stretch>
            <a:fillRect/>
          </a:stretch>
        </p:blipFill>
        <p:spPr>
          <a:xfrm>
            <a:off x="5697057" y="1657163"/>
            <a:ext cx="2826051" cy="3037050"/>
          </a:xfrm>
          <a:prstGeom prst="rect">
            <a:avLst/>
          </a:prstGeom>
          <a:noFill/>
          <a:ln>
            <a:noFill/>
          </a:ln>
        </p:spPr>
      </p:pic>
    </p:spTree>
    <p:extLst>
      <p:ext uri="{BB962C8B-B14F-4D97-AF65-F5344CB8AC3E}">
        <p14:creationId xmlns:p14="http://schemas.microsoft.com/office/powerpoint/2010/main" val="2315074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How to create a DB table?</a:t>
            </a:r>
          </a:p>
        </p:txBody>
      </p:sp>
      <p:sp>
        <p:nvSpPr>
          <p:cNvPr id="135" name="Google Shape;135;p29"/>
          <p:cNvSpPr txBox="1">
            <a:spLocks noGrp="1"/>
          </p:cNvSpPr>
          <p:nvPr>
            <p:ph type="body" idx="1"/>
          </p:nvPr>
        </p:nvSpPr>
        <p:spPr>
          <a:xfrm>
            <a:off x="322332" y="1449538"/>
            <a:ext cx="5374725" cy="3494602"/>
          </a:xfrm>
          <a:prstGeom prst="rect">
            <a:avLst/>
          </a:prstGeom>
        </p:spPr>
        <p:txBody>
          <a:bodyPr spcFirstLastPara="1" wrap="square" lIns="91425" tIns="91425" rIns="91425" bIns="91425" anchor="t" anchorCtr="0">
            <a:noAutofit/>
          </a:bodyPr>
          <a:lstStyle/>
          <a:p>
            <a:pPr marL="274320" lvl="0" indent="-274320">
              <a:lnSpc>
                <a:spcPct val="150000"/>
              </a:lnSpc>
              <a:spcBef>
                <a:spcPts val="600"/>
              </a:spcBef>
              <a:buClr>
                <a:srgbClr val="FE8637"/>
              </a:buClr>
              <a:buSzPct val="70000"/>
              <a:buFont typeface="Wingdings"/>
              <a:buChar char=""/>
            </a:pPr>
            <a:r>
              <a:rPr lang="en-US" altLang="en-US" kern="1200" dirty="0">
                <a:solidFill>
                  <a:prstClr val="black"/>
                </a:solidFill>
                <a:latin typeface="Century Schoolbook"/>
                <a:ea typeface="+mn-ea"/>
                <a:cs typeface="+mn-cs"/>
              </a:rPr>
              <a:t>Use CREATE TABLE query, specifying fields and column types:</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
            </a:r>
            <a:br>
              <a:rPr lang="en-US" altLang="en-US" kern="1200" dirty="0">
                <a:solidFill>
                  <a:prstClr val="black"/>
                </a:solidFill>
                <a:latin typeface="Century Schoolbook"/>
                <a:ea typeface="+mn-ea"/>
                <a:cs typeface="+mn-cs"/>
              </a:rPr>
            </a:br>
            <a:endParaRPr lang="en-US" altLang="en-US" sz="800" kern="1200" dirty="0">
              <a:solidFill>
                <a:prstClr val="black"/>
              </a:solidFill>
              <a:latin typeface="Century Schoolbook"/>
              <a:ea typeface="+mn-ea"/>
              <a:cs typeface="+mn-cs"/>
            </a:endParaRPr>
          </a:p>
          <a:p>
            <a:pPr marL="274320" lvl="0" indent="-274320">
              <a:lnSpc>
                <a:spcPct val="90000"/>
              </a:lnSpc>
              <a:spcBef>
                <a:spcPts val="600"/>
              </a:spcBef>
              <a:buClr>
                <a:srgbClr val="FE8637"/>
              </a:buClr>
              <a:buSzPct val="70000"/>
              <a:buNone/>
            </a:pPr>
            <a:r>
              <a:rPr lang="en-US" altLang="en-US" kern="1200" dirty="0">
                <a:solidFill>
                  <a:prstClr val="black"/>
                </a:solidFill>
                <a:latin typeface="Century Schoolbook"/>
                <a:ea typeface="+mn-ea"/>
                <a:cs typeface="+mn-cs"/>
              </a:rPr>
              <a:t>	 CREATE TABLE </a:t>
            </a:r>
            <a:r>
              <a:rPr lang="en-US" altLang="en-US" i="1" kern="1200" dirty="0" err="1">
                <a:solidFill>
                  <a:prstClr val="black"/>
                </a:solidFill>
                <a:latin typeface="Century Schoolbook"/>
                <a:ea typeface="+mn-ea"/>
                <a:cs typeface="+mn-cs"/>
              </a:rPr>
              <a:t>table_name</a:t>
            </a:r>
            <a:r>
              <a:rPr lang="en-US" altLang="en-US" kern="1200" dirty="0">
                <a:solidFill>
                  <a:prstClr val="black"/>
                </a:solidFill>
                <a:latin typeface="Century Schoolbook"/>
                <a:ea typeface="+mn-ea"/>
                <a:cs typeface="+mn-cs"/>
              </a:rPr>
              <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column_name1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column_name2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column_name3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p>
        </p:txBody>
      </p:sp>
      <p:pic>
        <p:nvPicPr>
          <p:cNvPr id="136" name="Google Shape;136;p29"/>
          <p:cNvPicPr preferRelativeResize="0"/>
          <p:nvPr/>
        </p:nvPicPr>
        <p:blipFill>
          <a:blip r:embed="rId3">
            <a:alphaModFix/>
          </a:blip>
          <a:stretch>
            <a:fillRect/>
          </a:stretch>
        </p:blipFill>
        <p:spPr>
          <a:xfrm>
            <a:off x="5697057" y="1178697"/>
            <a:ext cx="2826051" cy="3037050"/>
          </a:xfrm>
          <a:prstGeom prst="rect">
            <a:avLst/>
          </a:prstGeom>
          <a:noFill/>
          <a:ln>
            <a:noFill/>
          </a:ln>
        </p:spPr>
      </p:pic>
    </p:spTree>
    <p:extLst>
      <p:ext uri="{BB962C8B-B14F-4D97-AF65-F5344CB8AC3E}">
        <p14:creationId xmlns:p14="http://schemas.microsoft.com/office/powerpoint/2010/main" val="1724005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sz="3600" dirty="0"/>
              <a:t>Describing Tables</a:t>
            </a:r>
            <a:endParaRPr lang="en-US" altLang="en-US" sz="3600" dirty="0"/>
          </a:p>
        </p:txBody>
      </p:sp>
      <p:pic>
        <p:nvPicPr>
          <p:cNvPr id="136" name="Google Shape;136;p29"/>
          <p:cNvPicPr preferRelativeResize="0"/>
          <p:nvPr/>
        </p:nvPicPr>
        <p:blipFill>
          <a:blip r:embed="rId3">
            <a:alphaModFix/>
          </a:blip>
          <a:stretch>
            <a:fillRect/>
          </a:stretch>
        </p:blipFill>
        <p:spPr>
          <a:xfrm>
            <a:off x="5786321" y="159789"/>
            <a:ext cx="2826051" cy="3037050"/>
          </a:xfrm>
          <a:prstGeom prst="rect">
            <a:avLst/>
          </a:prstGeom>
          <a:noFill/>
          <a:ln>
            <a:noFill/>
          </a:ln>
        </p:spPr>
      </p:pic>
      <p:sp>
        <p:nvSpPr>
          <p:cNvPr id="135" name="Google Shape;135;p29"/>
          <p:cNvSpPr txBox="1">
            <a:spLocks noGrp="1"/>
          </p:cNvSpPr>
          <p:nvPr>
            <p:ph type="body" idx="1"/>
          </p:nvPr>
        </p:nvSpPr>
        <p:spPr>
          <a:xfrm>
            <a:off x="0" y="1906738"/>
            <a:ext cx="6049926" cy="2738574"/>
          </a:xfrm>
          <a:prstGeom prst="rect">
            <a:avLst/>
          </a:prstGeom>
        </p:spPr>
        <p:txBody>
          <a:bodyPr spcFirstLastPara="1" wrap="square" lIns="91425" tIns="91425" rIns="91425" bIns="91425" anchor="t" anchorCtr="0">
            <a:noAutofit/>
          </a:bodyPr>
          <a:lstStyle/>
          <a:p>
            <a:pPr>
              <a:lnSpc>
                <a:spcPct val="80000"/>
              </a:lnSpc>
            </a:pPr>
            <a:r>
              <a:rPr lang="en-US" sz="1300" dirty="0"/>
              <a:t>To </a:t>
            </a:r>
            <a:r>
              <a:rPr lang="en-US" sz="1300" dirty="0" smtClean="0"/>
              <a:t>see structure of the table you’ve created use ‘describe TABLENAME’:</a:t>
            </a:r>
            <a:endParaRPr lang="en-US" sz="1300" dirty="0"/>
          </a:p>
          <a:p>
            <a:pPr>
              <a:lnSpc>
                <a:spcPct val="80000"/>
              </a:lnSpc>
              <a:buFont typeface="Wingdings" pitchFamily="2" charset="2"/>
              <a:buNone/>
            </a:pPr>
            <a:endParaRPr lang="en-US" sz="1300" dirty="0"/>
          </a:p>
          <a:p>
            <a:pPr>
              <a:lnSpc>
                <a:spcPct val="80000"/>
              </a:lnSpc>
              <a:buFont typeface="Wingdings" pitchFamily="2" charset="2"/>
              <a:buNone/>
            </a:pPr>
            <a:r>
              <a:rPr lang="en-US" sz="1300" b="1" dirty="0" err="1">
                <a:latin typeface="Courier New" pitchFamily="49" charset="0"/>
              </a:rPr>
              <a:t>mysql</a:t>
            </a:r>
            <a:r>
              <a:rPr lang="en-US" sz="1300" b="1" dirty="0">
                <a:latin typeface="Courier New" pitchFamily="49" charset="0"/>
              </a:rPr>
              <a:t>&gt; describe pet;</a:t>
            </a:r>
          </a:p>
          <a:p>
            <a:pPr>
              <a:lnSpc>
                <a:spcPct val="80000"/>
              </a:lnSpc>
              <a:buFont typeface="Wingdings" pitchFamily="2" charset="2"/>
              <a:buNone/>
            </a:pPr>
            <a:r>
              <a:rPr lang="en-US" sz="1300" b="1" dirty="0">
                <a:latin typeface="Courier New" pitchFamily="49" charset="0"/>
              </a:rPr>
              <a:t>+---------+-------------+------+-----+---------+-------+</a:t>
            </a:r>
          </a:p>
          <a:p>
            <a:pPr>
              <a:lnSpc>
                <a:spcPct val="80000"/>
              </a:lnSpc>
              <a:buFont typeface="Wingdings" pitchFamily="2" charset="2"/>
              <a:buNone/>
            </a:pPr>
            <a:r>
              <a:rPr lang="en-US" sz="1300" b="1" dirty="0">
                <a:latin typeface="Courier New" pitchFamily="49" charset="0"/>
              </a:rPr>
              <a:t>| Field   | Type        | Null | Key | Default | Extra |</a:t>
            </a:r>
          </a:p>
          <a:p>
            <a:pPr>
              <a:lnSpc>
                <a:spcPct val="80000"/>
              </a:lnSpc>
              <a:buFont typeface="Wingdings" pitchFamily="2" charset="2"/>
              <a:buNone/>
            </a:pPr>
            <a:r>
              <a:rPr lang="en-US" sz="1300" b="1" dirty="0">
                <a:latin typeface="Courier New" pitchFamily="49" charset="0"/>
              </a:rPr>
              <a:t>+---------+-------------+------+-----+---------+-------+</a:t>
            </a:r>
          </a:p>
          <a:p>
            <a:pPr>
              <a:lnSpc>
                <a:spcPct val="80000"/>
              </a:lnSpc>
              <a:buFont typeface="Wingdings" pitchFamily="2" charset="2"/>
              <a:buNone/>
            </a:pPr>
            <a:r>
              <a:rPr lang="en-US" sz="1300" b="1" dirty="0">
                <a:latin typeface="Courier New" pitchFamily="49" charset="0"/>
              </a:rPr>
              <a:t>| name    | varchar(20) | YES  |     | NULL    |       |</a:t>
            </a:r>
          </a:p>
          <a:p>
            <a:pPr>
              <a:lnSpc>
                <a:spcPct val="80000"/>
              </a:lnSpc>
              <a:buFont typeface="Wingdings" pitchFamily="2" charset="2"/>
              <a:buNone/>
            </a:pPr>
            <a:r>
              <a:rPr lang="en-US" sz="1300" b="1" dirty="0">
                <a:latin typeface="Courier New" pitchFamily="49" charset="0"/>
              </a:rPr>
              <a:t>| owner   | varchar(20) | YES  |     | NULL    |       |</a:t>
            </a:r>
          </a:p>
          <a:p>
            <a:pPr>
              <a:lnSpc>
                <a:spcPct val="80000"/>
              </a:lnSpc>
              <a:buFont typeface="Wingdings" pitchFamily="2" charset="2"/>
              <a:buNone/>
            </a:pPr>
            <a:r>
              <a:rPr lang="en-US" sz="1300" b="1" dirty="0">
                <a:latin typeface="Courier New" pitchFamily="49" charset="0"/>
              </a:rPr>
              <a:t>| species | varchar(20) | YES  |     | NULL    |       |</a:t>
            </a:r>
          </a:p>
          <a:p>
            <a:pPr>
              <a:lnSpc>
                <a:spcPct val="80000"/>
              </a:lnSpc>
              <a:buFont typeface="Wingdings" pitchFamily="2" charset="2"/>
              <a:buNone/>
            </a:pPr>
            <a:r>
              <a:rPr lang="en-US" sz="1300" b="1" dirty="0">
                <a:latin typeface="Courier New" pitchFamily="49" charset="0"/>
              </a:rPr>
              <a:t>| sex     | char(1)     | YES  |     | NULL    |       |</a:t>
            </a:r>
          </a:p>
          <a:p>
            <a:pPr>
              <a:lnSpc>
                <a:spcPct val="80000"/>
              </a:lnSpc>
              <a:buFont typeface="Wingdings" pitchFamily="2" charset="2"/>
              <a:buNone/>
            </a:pPr>
            <a:r>
              <a:rPr lang="en-US" sz="1300" b="1" dirty="0">
                <a:latin typeface="Courier New" pitchFamily="49" charset="0"/>
              </a:rPr>
              <a:t>| birth   | date        | YES  |     | NULL    |       |</a:t>
            </a:r>
          </a:p>
          <a:p>
            <a:pPr>
              <a:lnSpc>
                <a:spcPct val="80000"/>
              </a:lnSpc>
              <a:buFont typeface="Wingdings" pitchFamily="2" charset="2"/>
              <a:buNone/>
            </a:pPr>
            <a:r>
              <a:rPr lang="en-US" sz="1300" b="1" dirty="0">
                <a:latin typeface="Courier New" pitchFamily="49" charset="0"/>
              </a:rPr>
              <a:t>| death   | date        | YES  |     | NULL    |       |</a:t>
            </a:r>
          </a:p>
          <a:p>
            <a:pPr>
              <a:lnSpc>
                <a:spcPct val="80000"/>
              </a:lnSpc>
              <a:buFont typeface="Wingdings" pitchFamily="2" charset="2"/>
              <a:buNone/>
            </a:pPr>
            <a:r>
              <a:rPr lang="en-US" sz="1300" b="1" dirty="0">
                <a:latin typeface="Courier New" pitchFamily="49" charset="0"/>
              </a:rPr>
              <a:t>+---------+-------------+------+-----+---------+-------+</a:t>
            </a:r>
          </a:p>
          <a:p>
            <a:pPr>
              <a:lnSpc>
                <a:spcPct val="80000"/>
              </a:lnSpc>
              <a:buFont typeface="Wingdings" pitchFamily="2" charset="2"/>
              <a:buNone/>
            </a:pPr>
            <a:r>
              <a:rPr lang="en-US" sz="1300" b="1" dirty="0">
                <a:latin typeface="Courier New" pitchFamily="49" charset="0"/>
              </a:rPr>
              <a:t>6 rows in set (0.02 sec)</a:t>
            </a:r>
          </a:p>
        </p:txBody>
      </p:sp>
    </p:spTree>
    <p:extLst>
      <p:ext uri="{BB962C8B-B14F-4D97-AF65-F5344CB8AC3E}">
        <p14:creationId xmlns:p14="http://schemas.microsoft.com/office/powerpoint/2010/main" val="625935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531097" y="316814"/>
            <a:ext cx="5653166" cy="1408550"/>
          </a:xfrm>
          <a:prstGeom prst="rect">
            <a:avLst/>
          </a:prstGeom>
        </p:spPr>
        <p:txBody>
          <a:bodyPr spcFirstLastPara="1" wrap="square" lIns="91425" tIns="91425" rIns="91425" bIns="91425" anchor="t" anchorCtr="0">
            <a:noAutofit/>
          </a:bodyPr>
          <a:lstStyle/>
          <a:p>
            <a:pPr eaLnBrk="1" hangingPunct="1"/>
            <a:r>
              <a:rPr lang="en-US" sz="3600" dirty="0"/>
              <a:t>The INSERT INTO Statement</a:t>
            </a:r>
            <a:endParaRPr lang="en-US" altLang="en-US" sz="3600" dirty="0"/>
          </a:p>
        </p:txBody>
      </p:sp>
      <p:pic>
        <p:nvPicPr>
          <p:cNvPr id="136" name="Google Shape;136;p29"/>
          <p:cNvPicPr preferRelativeResize="0"/>
          <p:nvPr/>
        </p:nvPicPr>
        <p:blipFill>
          <a:blip r:embed="rId3">
            <a:alphaModFix/>
          </a:blip>
          <a:stretch>
            <a:fillRect/>
          </a:stretch>
        </p:blipFill>
        <p:spPr>
          <a:xfrm>
            <a:off x="5786321" y="159789"/>
            <a:ext cx="2826051" cy="3037050"/>
          </a:xfrm>
          <a:prstGeom prst="rect">
            <a:avLst/>
          </a:prstGeom>
          <a:noFill/>
          <a:ln>
            <a:noFill/>
          </a:ln>
        </p:spPr>
      </p:pic>
      <p:sp>
        <p:nvSpPr>
          <p:cNvPr id="135" name="Google Shape;135;p29"/>
          <p:cNvSpPr txBox="1">
            <a:spLocks noGrp="1"/>
          </p:cNvSpPr>
          <p:nvPr>
            <p:ph type="body" idx="1"/>
          </p:nvPr>
        </p:nvSpPr>
        <p:spPr>
          <a:xfrm>
            <a:off x="0" y="1906738"/>
            <a:ext cx="6049926" cy="665012"/>
          </a:xfrm>
          <a:prstGeom prst="rect">
            <a:avLst/>
          </a:prstGeom>
        </p:spPr>
        <p:txBody>
          <a:bodyPr spcFirstLastPara="1" wrap="square" lIns="91425" tIns="91425" rIns="91425" bIns="91425" anchor="t" anchorCtr="0">
            <a:noAutofit/>
          </a:bodyPr>
          <a:lstStyle/>
          <a:p>
            <a:pPr>
              <a:lnSpc>
                <a:spcPct val="80000"/>
              </a:lnSpc>
            </a:pPr>
            <a:r>
              <a:rPr lang="en-GB" sz="1300" dirty="0"/>
              <a:t>The INSERT INTO statement is used to insert new rows into a table.</a:t>
            </a:r>
          </a:p>
        </p:txBody>
      </p:sp>
      <p:sp>
        <p:nvSpPr>
          <p:cNvPr id="5" name="Rectangle 5">
            <a:extLst>
              <a:ext uri="{FF2B5EF4-FFF2-40B4-BE49-F238E27FC236}">
                <a16:creationId xmlns="" xmlns:a16="http://schemas.microsoft.com/office/drawing/2014/main" id="{BCEE86A4-B2C1-4504-8F02-87F41060E50E}"/>
              </a:ext>
            </a:extLst>
          </p:cNvPr>
          <p:cNvSpPr>
            <a:spLocks noChangeArrowheads="1"/>
          </p:cNvSpPr>
          <p:nvPr/>
        </p:nvSpPr>
        <p:spPr bwMode="auto">
          <a:xfrm>
            <a:off x="1382233" y="2239244"/>
            <a:ext cx="2626241" cy="960263"/>
          </a:xfrm>
          <a:prstGeom prst="rect">
            <a:avLst/>
          </a:prstGeom>
          <a:noFill/>
          <a:ln w="9525">
            <a:noFill/>
            <a:miter lim="800000"/>
            <a:headEnd/>
            <a:tailEnd/>
          </a:ln>
          <a:effectLst/>
        </p:spPr>
        <p:txBody>
          <a:bodyPr wrap="square">
            <a:spAutoFit/>
          </a:bodyPr>
          <a:lstStyle/>
          <a:p>
            <a:pPr>
              <a:spcBef>
                <a:spcPct val="50000"/>
              </a:spcBef>
            </a:pPr>
            <a:r>
              <a:rPr lang="en-US" sz="2000" i="1" dirty="0"/>
              <a:t>Syntax</a:t>
            </a:r>
          </a:p>
          <a:p>
            <a:pPr>
              <a:lnSpc>
                <a:spcPct val="80000"/>
              </a:lnSpc>
              <a:spcBef>
                <a:spcPct val="50000"/>
              </a:spcBef>
            </a:pPr>
            <a:r>
              <a:rPr lang="en-US" b="1" dirty="0"/>
              <a:t>INSERT INTO </a:t>
            </a:r>
            <a:r>
              <a:rPr lang="en-US" b="1" dirty="0" err="1"/>
              <a:t>table_name</a:t>
            </a:r>
            <a:endParaRPr lang="en-US" b="1" dirty="0"/>
          </a:p>
          <a:p>
            <a:pPr>
              <a:lnSpc>
                <a:spcPct val="80000"/>
              </a:lnSpc>
              <a:spcBef>
                <a:spcPct val="50000"/>
              </a:spcBef>
            </a:pPr>
            <a:r>
              <a:rPr lang="en-US" b="1" dirty="0"/>
              <a:t>VALUES (value1, value2,....) </a:t>
            </a:r>
          </a:p>
        </p:txBody>
      </p:sp>
      <p:sp>
        <p:nvSpPr>
          <p:cNvPr id="6" name="Rectangle 6">
            <a:extLst>
              <a:ext uri="{FF2B5EF4-FFF2-40B4-BE49-F238E27FC236}">
                <a16:creationId xmlns="" xmlns:a16="http://schemas.microsoft.com/office/drawing/2014/main" id="{E3FB91B9-6EB2-4360-9197-4CFF96F50490}"/>
              </a:ext>
            </a:extLst>
          </p:cNvPr>
          <p:cNvSpPr>
            <a:spLocks noChangeArrowheads="1"/>
          </p:cNvSpPr>
          <p:nvPr/>
        </p:nvSpPr>
        <p:spPr bwMode="auto">
          <a:xfrm>
            <a:off x="531097" y="3683473"/>
            <a:ext cx="5495698" cy="889474"/>
          </a:xfrm>
          <a:prstGeom prst="rect">
            <a:avLst/>
          </a:prstGeom>
          <a:noFill/>
          <a:ln w="9525">
            <a:noFill/>
            <a:miter lim="800000"/>
            <a:headEnd/>
            <a:tailEnd/>
          </a:ln>
          <a:effectLst/>
        </p:spPr>
        <p:txBody>
          <a:bodyPr wrap="square">
            <a:spAutoFit/>
          </a:bodyPr>
          <a:lstStyle/>
          <a:p>
            <a:pPr>
              <a:lnSpc>
                <a:spcPct val="90000"/>
              </a:lnSpc>
              <a:spcBef>
                <a:spcPct val="50000"/>
              </a:spcBef>
            </a:pPr>
            <a:r>
              <a:rPr lang="en-US" dirty="0"/>
              <a:t>You can also specify the columns for which you want to insert data:</a:t>
            </a:r>
          </a:p>
          <a:p>
            <a:pPr>
              <a:lnSpc>
                <a:spcPct val="90000"/>
              </a:lnSpc>
              <a:spcBef>
                <a:spcPct val="50000"/>
              </a:spcBef>
            </a:pPr>
            <a:r>
              <a:rPr lang="sk-SK" b="1" dirty="0"/>
              <a:t>	</a:t>
            </a:r>
            <a:r>
              <a:rPr lang="en-US" b="1" dirty="0"/>
              <a:t>INSERT INTO </a:t>
            </a:r>
            <a:r>
              <a:rPr lang="en-US" b="1" dirty="0" err="1"/>
              <a:t>table_name</a:t>
            </a:r>
            <a:r>
              <a:rPr lang="en-US" b="1" dirty="0"/>
              <a:t> (column1, column2,...)</a:t>
            </a:r>
          </a:p>
          <a:p>
            <a:pPr>
              <a:lnSpc>
                <a:spcPct val="90000"/>
              </a:lnSpc>
              <a:spcBef>
                <a:spcPct val="50000"/>
              </a:spcBef>
            </a:pPr>
            <a:r>
              <a:rPr lang="sk-SK" b="1" dirty="0"/>
              <a:t>	</a:t>
            </a:r>
            <a:r>
              <a:rPr lang="en-US" b="1" dirty="0"/>
              <a:t>VALUES (value1, value2,....)</a:t>
            </a:r>
            <a:r>
              <a:rPr lang="en-US" dirty="0"/>
              <a:t> </a:t>
            </a:r>
          </a:p>
        </p:txBody>
      </p:sp>
    </p:spTree>
    <p:extLst>
      <p:ext uri="{BB962C8B-B14F-4D97-AF65-F5344CB8AC3E}">
        <p14:creationId xmlns:p14="http://schemas.microsoft.com/office/powerpoint/2010/main" val="40061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531097" y="316814"/>
            <a:ext cx="5653166" cy="852767"/>
          </a:xfrm>
          <a:prstGeom prst="rect">
            <a:avLst/>
          </a:prstGeom>
        </p:spPr>
        <p:txBody>
          <a:bodyPr spcFirstLastPara="1" wrap="square" lIns="91425" tIns="91425" rIns="91425" bIns="91425" anchor="t" anchorCtr="0">
            <a:noAutofit/>
          </a:bodyPr>
          <a:lstStyle/>
          <a:p>
            <a:pPr eaLnBrk="1" hangingPunct="1"/>
            <a:r>
              <a:rPr lang="en-US" altLang="en-US" sz="3600" dirty="0"/>
              <a:t>SQL Constraints</a:t>
            </a:r>
          </a:p>
        </p:txBody>
      </p:sp>
      <p:pic>
        <p:nvPicPr>
          <p:cNvPr id="136" name="Google Shape;136;p29"/>
          <p:cNvPicPr preferRelativeResize="0"/>
          <p:nvPr/>
        </p:nvPicPr>
        <p:blipFill>
          <a:blip r:embed="rId3">
            <a:alphaModFix/>
          </a:blip>
          <a:stretch>
            <a:fillRect/>
          </a:stretch>
        </p:blipFill>
        <p:spPr>
          <a:xfrm>
            <a:off x="6317949" y="627622"/>
            <a:ext cx="2826051" cy="3037050"/>
          </a:xfrm>
          <a:prstGeom prst="rect">
            <a:avLst/>
          </a:prstGeom>
          <a:noFill/>
          <a:ln>
            <a:noFill/>
          </a:ln>
        </p:spPr>
      </p:pic>
      <p:sp>
        <p:nvSpPr>
          <p:cNvPr id="135" name="Google Shape;135;p29"/>
          <p:cNvSpPr txBox="1">
            <a:spLocks noGrp="1"/>
          </p:cNvSpPr>
          <p:nvPr>
            <p:ph type="body" idx="1"/>
          </p:nvPr>
        </p:nvSpPr>
        <p:spPr>
          <a:xfrm>
            <a:off x="327135" y="1201478"/>
            <a:ext cx="6061089" cy="3813384"/>
          </a:xfrm>
          <a:prstGeom prst="rect">
            <a:avLst/>
          </a:prstGeom>
        </p:spPr>
        <p:txBody>
          <a:bodyPr spcFirstLastPara="1" wrap="square" lIns="91425" tIns="91425" rIns="91425" bIns="91425" anchor="t" anchorCtr="0">
            <a:noAutofit/>
          </a:bodyPr>
          <a:lstStyle/>
          <a:p>
            <a:pPr algn="just">
              <a:buFontTx/>
              <a:buNone/>
              <a:defRPr/>
            </a:pPr>
            <a:r>
              <a:rPr lang="en-US" sz="1400" dirty="0"/>
              <a:t>In SQL, we have the following constraints:</a:t>
            </a:r>
          </a:p>
          <a:p>
            <a:pPr algn="just">
              <a:defRPr/>
            </a:pPr>
            <a:endParaRPr lang="en-US" sz="800" dirty="0"/>
          </a:p>
          <a:p>
            <a:pPr algn="just">
              <a:defRPr/>
            </a:pPr>
            <a:r>
              <a:rPr lang="en-US" sz="1400" b="1" dirty="0"/>
              <a:t>NOT NULL</a:t>
            </a:r>
            <a:r>
              <a:rPr lang="en-US" sz="1400" dirty="0"/>
              <a:t> - Indicates that a column cannot store NULL value</a:t>
            </a:r>
          </a:p>
          <a:p>
            <a:pPr algn="just">
              <a:defRPr/>
            </a:pPr>
            <a:r>
              <a:rPr lang="en-US" sz="1400" b="1" dirty="0"/>
              <a:t>UNIQUE</a:t>
            </a:r>
            <a:r>
              <a:rPr lang="en-US" sz="1400" dirty="0"/>
              <a:t> - Ensures that each row for a column must have a unique value</a:t>
            </a:r>
          </a:p>
          <a:p>
            <a:pPr algn="just">
              <a:defRPr/>
            </a:pPr>
            <a:r>
              <a:rPr lang="en-US" sz="1400" b="1" dirty="0"/>
              <a:t>PRIMARY KEY</a:t>
            </a:r>
            <a:r>
              <a:rPr lang="en-US" sz="1400" dirty="0"/>
              <a:t> - A combination of a NOT NULL and UNIQUE. Ensures that a column (or combination of two or more columns) have a unique identity which helps to find a particular record in a table more easily and quickly</a:t>
            </a:r>
          </a:p>
          <a:p>
            <a:pPr algn="just">
              <a:defRPr/>
            </a:pPr>
            <a:r>
              <a:rPr lang="en-US" sz="1400" b="1" dirty="0"/>
              <a:t>FOREIGN KEY</a:t>
            </a:r>
            <a:r>
              <a:rPr lang="en-US" sz="1400" dirty="0"/>
              <a:t> - Ensure the referential integrity of the data in one table to match values in another table</a:t>
            </a:r>
          </a:p>
          <a:p>
            <a:pPr algn="just">
              <a:defRPr/>
            </a:pPr>
            <a:r>
              <a:rPr lang="en-US" sz="1400" b="1" dirty="0"/>
              <a:t>CHECK</a:t>
            </a:r>
            <a:r>
              <a:rPr lang="en-US" sz="1400" dirty="0"/>
              <a:t> - Ensures that the value in a column meets a specific condition</a:t>
            </a:r>
          </a:p>
          <a:p>
            <a:pPr algn="just">
              <a:defRPr/>
            </a:pPr>
            <a:r>
              <a:rPr lang="en-US" sz="1400" b="1" dirty="0"/>
              <a:t>DEFAULT</a:t>
            </a:r>
            <a:r>
              <a:rPr lang="en-US" sz="1400" dirty="0"/>
              <a:t> - Specifies a default value for a column</a:t>
            </a:r>
          </a:p>
          <a:p>
            <a:pPr algn="just">
              <a:defRPr/>
            </a:pPr>
            <a:endParaRPr lang="en-US" sz="1200" dirty="0"/>
          </a:p>
        </p:txBody>
      </p:sp>
    </p:spTree>
    <p:extLst>
      <p:ext uri="{BB962C8B-B14F-4D97-AF65-F5344CB8AC3E}">
        <p14:creationId xmlns:p14="http://schemas.microsoft.com/office/powerpoint/2010/main" val="1433298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500818" y="154627"/>
            <a:ext cx="6326903" cy="852767"/>
          </a:xfrm>
          <a:prstGeom prst="rect">
            <a:avLst/>
          </a:prstGeom>
        </p:spPr>
        <p:txBody>
          <a:bodyPr spcFirstLastPara="1" wrap="square" lIns="91425" tIns="91425" rIns="91425" bIns="91425" anchor="t" anchorCtr="0">
            <a:noAutofit/>
          </a:bodyPr>
          <a:lstStyle/>
          <a:p>
            <a:pPr eaLnBrk="1" hangingPunct="1"/>
            <a:r>
              <a:rPr lang="en-US" altLang="en-US" sz="3200" dirty="0"/>
              <a:t>How to use SQL </a:t>
            </a:r>
            <a:r>
              <a:rPr lang="en-US" altLang="en-US" sz="3200" dirty="0" smtClean="0"/>
              <a:t>constraints:</a:t>
            </a:r>
            <a:br>
              <a:rPr lang="en-US" altLang="en-US" sz="3200" dirty="0" smtClean="0"/>
            </a:br>
            <a:r>
              <a:rPr lang="en-US" altLang="en-US" sz="1600" dirty="0" smtClean="0"/>
              <a:t>You can add constraint at the time of creating a table or by using alter command.</a:t>
            </a:r>
            <a:endParaRPr lang="en-US" altLang="en-US" sz="3200" dirty="0"/>
          </a:p>
        </p:txBody>
      </p:sp>
      <p:pic>
        <p:nvPicPr>
          <p:cNvPr id="136" name="Google Shape;136;p29"/>
          <p:cNvPicPr preferRelativeResize="0"/>
          <p:nvPr/>
        </p:nvPicPr>
        <p:blipFill>
          <a:blip r:embed="rId3">
            <a:alphaModFix/>
          </a:blip>
          <a:stretch>
            <a:fillRect/>
          </a:stretch>
        </p:blipFill>
        <p:spPr>
          <a:xfrm>
            <a:off x="6317949" y="1589645"/>
            <a:ext cx="2826051" cy="3037050"/>
          </a:xfrm>
          <a:prstGeom prst="rect">
            <a:avLst/>
          </a:prstGeom>
          <a:noFill/>
          <a:ln>
            <a:noFill/>
          </a:ln>
        </p:spPr>
      </p:pic>
      <p:sp>
        <p:nvSpPr>
          <p:cNvPr id="135" name="Google Shape;135;p29"/>
          <p:cNvSpPr txBox="1">
            <a:spLocks noGrp="1"/>
          </p:cNvSpPr>
          <p:nvPr>
            <p:ph type="body" idx="1"/>
          </p:nvPr>
        </p:nvSpPr>
        <p:spPr>
          <a:xfrm>
            <a:off x="333191" y="1330116"/>
            <a:ext cx="6061089" cy="3813384"/>
          </a:xfrm>
          <a:prstGeom prst="rect">
            <a:avLst/>
          </a:prstGeom>
        </p:spPr>
        <p:txBody>
          <a:bodyPr spcFirstLastPara="1" wrap="square" lIns="91425" tIns="91425" rIns="91425" bIns="91425" anchor="t" anchorCtr="0">
            <a:noAutofit/>
          </a:bodyPr>
          <a:lstStyle/>
          <a:p>
            <a:pPr marL="274320" lvl="0" indent="-274320">
              <a:lnSpc>
                <a:spcPct val="100000"/>
              </a:lnSpc>
              <a:spcBef>
                <a:spcPts val="600"/>
              </a:spcBef>
              <a:buClr>
                <a:srgbClr val="FE8637"/>
              </a:buClr>
              <a:buSzPct val="70000"/>
              <a:buFont typeface="Wingdings"/>
              <a:buChar char=""/>
            </a:pPr>
            <a:r>
              <a:rPr lang="en-US" altLang="en-US" sz="2000" kern="1200" dirty="0">
                <a:solidFill>
                  <a:prstClr val="black"/>
                </a:solidFill>
                <a:latin typeface="Century Schoolbook"/>
                <a:ea typeface="+mn-ea"/>
                <a:cs typeface="+mn-cs"/>
              </a:rPr>
              <a:t>CREATE TABLE </a:t>
            </a:r>
            <a:r>
              <a:rPr lang="en-US" altLang="en-US" sz="2000" i="1" kern="1200" dirty="0" err="1">
                <a:solidFill>
                  <a:prstClr val="black"/>
                </a:solidFill>
                <a:latin typeface="Century Schoolbook"/>
                <a:ea typeface="+mn-ea"/>
                <a:cs typeface="+mn-cs"/>
              </a:rPr>
              <a:t>table_name</a:t>
            </a:r>
            <a:r>
              <a:rPr lang="en-US" altLang="en-US" sz="2000" kern="1200" dirty="0">
                <a:solidFill>
                  <a:prstClr val="black"/>
                </a:solidFill>
                <a:latin typeface="Century Schoolbook"/>
                <a:ea typeface="+mn-ea"/>
                <a:cs typeface="+mn-cs"/>
              </a:rPr>
              <a:t/>
            </a:r>
            <a:br>
              <a:rPr lang="en-US" altLang="en-US" sz="2000" kern="1200" dirty="0">
                <a:solidFill>
                  <a:prstClr val="black"/>
                </a:solidFill>
                <a:latin typeface="Century Schoolbook"/>
                <a:ea typeface="+mn-ea"/>
                <a:cs typeface="+mn-cs"/>
              </a:rPr>
            </a:b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column_name1 </a:t>
            </a:r>
            <a:r>
              <a:rPr lang="en-US" altLang="en-US" sz="2000" i="1" kern="1200" dirty="0" err="1">
                <a:solidFill>
                  <a:prstClr val="black"/>
                </a:solidFill>
                <a:latin typeface="Century Schoolbook"/>
                <a:ea typeface="+mn-ea"/>
                <a:cs typeface="+mn-cs"/>
              </a:rPr>
              <a:t>data_type</a:t>
            </a:r>
            <a:r>
              <a:rPr lang="en-US" altLang="en-US" sz="2000" kern="1200" dirty="0">
                <a:solidFill>
                  <a:prstClr val="black"/>
                </a:solidFill>
                <a:latin typeface="Century Schoolbook"/>
                <a:ea typeface="+mn-ea"/>
                <a:cs typeface="+mn-cs"/>
              </a:rPr>
              <a:t>(</a:t>
            </a:r>
            <a:r>
              <a:rPr lang="en-US" altLang="en-US" sz="2000" i="1" kern="1200" dirty="0">
                <a:solidFill>
                  <a:prstClr val="black"/>
                </a:solidFill>
                <a:latin typeface="Century Schoolbook"/>
                <a:ea typeface="+mn-ea"/>
                <a:cs typeface="+mn-cs"/>
              </a:rPr>
              <a:t>size</a:t>
            </a:r>
            <a:r>
              <a:rPr lang="en-US" altLang="en-US" sz="2000" kern="1200" dirty="0">
                <a:solidFill>
                  <a:prstClr val="black"/>
                </a:solidFill>
                <a:latin typeface="Century Schoolbook"/>
                <a:ea typeface="+mn-ea"/>
                <a:cs typeface="+mn-cs"/>
              </a:rPr>
              <a:t>) </a:t>
            </a:r>
            <a:r>
              <a:rPr lang="en-US" altLang="en-US" sz="2000" i="1" kern="1200" dirty="0" err="1">
                <a:solidFill>
                  <a:schemeClr val="accent5">
                    <a:lumMod val="75000"/>
                  </a:schemeClr>
                </a:solidFill>
                <a:latin typeface="Century Schoolbook"/>
                <a:ea typeface="+mn-ea"/>
                <a:cs typeface="+mn-cs"/>
              </a:rPr>
              <a:t>constraint_name</a:t>
            </a: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column_name2 </a:t>
            </a:r>
            <a:r>
              <a:rPr lang="en-US" altLang="en-US" sz="2000" i="1" kern="1200" dirty="0" err="1">
                <a:solidFill>
                  <a:prstClr val="black"/>
                </a:solidFill>
                <a:latin typeface="Century Schoolbook"/>
                <a:ea typeface="+mn-ea"/>
                <a:cs typeface="+mn-cs"/>
              </a:rPr>
              <a:t>data_type</a:t>
            </a:r>
            <a:r>
              <a:rPr lang="en-US" altLang="en-US" sz="2000" kern="1200" dirty="0">
                <a:solidFill>
                  <a:prstClr val="black"/>
                </a:solidFill>
                <a:latin typeface="Century Schoolbook"/>
                <a:ea typeface="+mn-ea"/>
                <a:cs typeface="+mn-cs"/>
              </a:rPr>
              <a:t>(</a:t>
            </a:r>
            <a:r>
              <a:rPr lang="en-US" altLang="en-US" sz="2000" i="1" kern="1200" dirty="0">
                <a:solidFill>
                  <a:prstClr val="black"/>
                </a:solidFill>
                <a:latin typeface="Century Schoolbook"/>
                <a:ea typeface="+mn-ea"/>
                <a:cs typeface="+mn-cs"/>
              </a:rPr>
              <a:t>size</a:t>
            </a:r>
            <a:r>
              <a:rPr lang="en-US" altLang="en-US" sz="2000" kern="1200" dirty="0">
                <a:solidFill>
                  <a:prstClr val="black"/>
                </a:solidFill>
                <a:latin typeface="Century Schoolbook"/>
                <a:ea typeface="+mn-ea"/>
                <a:cs typeface="+mn-cs"/>
              </a:rPr>
              <a:t>) </a:t>
            </a:r>
            <a:r>
              <a:rPr lang="en-US" altLang="en-US" sz="2000" i="1" kern="1200" dirty="0" err="1">
                <a:solidFill>
                  <a:schemeClr val="accent5">
                    <a:lumMod val="75000"/>
                  </a:schemeClr>
                </a:solidFill>
                <a:latin typeface="Century Schoolbook"/>
                <a:ea typeface="+mn-ea"/>
                <a:cs typeface="+mn-cs"/>
              </a:rPr>
              <a:t>constraint_name</a:t>
            </a: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column_name3 </a:t>
            </a:r>
            <a:r>
              <a:rPr lang="en-US" altLang="en-US" sz="2000" i="1" kern="1200" dirty="0" err="1">
                <a:solidFill>
                  <a:prstClr val="black"/>
                </a:solidFill>
                <a:latin typeface="Century Schoolbook"/>
                <a:ea typeface="+mn-ea"/>
                <a:cs typeface="+mn-cs"/>
              </a:rPr>
              <a:t>data_type</a:t>
            </a:r>
            <a:r>
              <a:rPr lang="en-US" altLang="en-US" sz="2000" kern="1200" dirty="0">
                <a:solidFill>
                  <a:prstClr val="black"/>
                </a:solidFill>
                <a:latin typeface="Century Schoolbook"/>
                <a:ea typeface="+mn-ea"/>
                <a:cs typeface="+mn-cs"/>
              </a:rPr>
              <a:t>(</a:t>
            </a:r>
            <a:r>
              <a:rPr lang="en-US" altLang="en-US" sz="2000" i="1" kern="1200" dirty="0">
                <a:solidFill>
                  <a:prstClr val="black"/>
                </a:solidFill>
                <a:latin typeface="Century Schoolbook"/>
                <a:ea typeface="+mn-ea"/>
                <a:cs typeface="+mn-cs"/>
              </a:rPr>
              <a:t>size</a:t>
            </a:r>
            <a:r>
              <a:rPr lang="en-US" altLang="en-US" sz="2000" kern="1200" dirty="0">
                <a:solidFill>
                  <a:prstClr val="black"/>
                </a:solidFill>
                <a:latin typeface="Century Schoolbook"/>
                <a:ea typeface="+mn-ea"/>
                <a:cs typeface="+mn-cs"/>
              </a:rPr>
              <a:t>) </a:t>
            </a:r>
            <a:r>
              <a:rPr lang="en-US" altLang="en-US" sz="2000" i="1" kern="1200" dirty="0" err="1">
                <a:solidFill>
                  <a:schemeClr val="accent5">
                    <a:lumMod val="75000"/>
                  </a:schemeClr>
                </a:solidFill>
                <a:latin typeface="Century Schoolbook"/>
                <a:ea typeface="+mn-ea"/>
                <a:cs typeface="+mn-cs"/>
              </a:rPr>
              <a:t>constraint_name</a:t>
            </a: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kern="1200" dirty="0">
                <a:solidFill>
                  <a:prstClr val="black"/>
                </a:solidFill>
                <a:latin typeface="Century Schoolbook"/>
                <a:ea typeface="+mn-ea"/>
                <a:cs typeface="+mn-cs"/>
              </a:rPr>
              <a:t>);</a:t>
            </a:r>
          </a:p>
        </p:txBody>
      </p:sp>
    </p:spTree>
    <p:extLst>
      <p:ext uri="{BB962C8B-B14F-4D97-AF65-F5344CB8AC3E}">
        <p14:creationId xmlns:p14="http://schemas.microsoft.com/office/powerpoint/2010/main" val="4109070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093634"/>
            <a:ext cx="8520600" cy="3172500"/>
          </a:xfrm>
          <a:prstGeom prst="rect">
            <a:avLst/>
          </a:prstGeom>
        </p:spPr>
        <p:txBody>
          <a:bodyPr spcFirstLastPara="1" wrap="square" lIns="91425" tIns="91425" rIns="91425" bIns="91425" anchor="t" anchorCtr="0">
            <a:noAutofit/>
          </a:bodyPr>
          <a:lstStyle/>
          <a:p>
            <a:pPr marL="0" lvl="0" indent="0">
              <a:spcAft>
                <a:spcPts val="1600"/>
              </a:spcAft>
              <a:buNone/>
            </a:pPr>
            <a:r>
              <a:rPr lang="en-GB" dirty="0"/>
              <a:t>The advantages of learning SQL are expanding and significant. SQL had a colossal increment in utilization during the most recent couple of years.</a:t>
            </a:r>
          </a:p>
          <a:p>
            <a:pPr marL="114300" indent="0">
              <a:buNone/>
            </a:pPr>
            <a:r>
              <a:rPr lang="en-GB" dirty="0"/>
              <a:t>1. Universal Language</a:t>
            </a:r>
            <a:endParaRPr lang="en-GB" b="1" dirty="0"/>
          </a:p>
          <a:p>
            <a:pPr marL="857250" lvl="1" indent="-285750">
              <a:buFont typeface="Arial" panose="020B0604020202020204" pitchFamily="34" charset="0"/>
              <a:buChar char="•"/>
            </a:pPr>
            <a:r>
              <a:rPr lang="en-GB" sz="1800" dirty="0" smtClean="0"/>
              <a:t>Remember that SQL is case-insensitive but the variables that you create are case-sensitive. </a:t>
            </a:r>
          </a:p>
          <a:p>
            <a:pPr marL="857250" lvl="1" indent="-285750">
              <a:buFont typeface="Arial" panose="020B0604020202020204" pitchFamily="34" charset="0"/>
              <a:buChar char="•"/>
            </a:pPr>
            <a:r>
              <a:rPr lang="en-GB" sz="1800" dirty="0" smtClean="0"/>
              <a:t>SQL </a:t>
            </a:r>
            <a:r>
              <a:rPr lang="en-GB" sz="1800" dirty="0"/>
              <a:t>is one of the techniques that seeps over into other numerous disciplines. When you work with SQL, you’re using the computer’s language. This stimulates you to progress into coding with other different languages, for example, C++,  </a:t>
            </a:r>
            <a:r>
              <a:rPr lang="en-GB" sz="1800" dirty="0" err="1"/>
              <a:t>Javascript</a:t>
            </a:r>
            <a:r>
              <a:rPr lang="en-GB" sz="1800" dirty="0"/>
              <a:t>, Python, and others. All these languages are invaluable and still in demand.</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31170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500818" y="154627"/>
            <a:ext cx="6326903" cy="852767"/>
          </a:xfrm>
          <a:prstGeom prst="rect">
            <a:avLst/>
          </a:prstGeom>
        </p:spPr>
        <p:txBody>
          <a:bodyPr spcFirstLastPara="1" wrap="square" lIns="91425" tIns="91425" rIns="91425" bIns="91425" anchor="t" anchorCtr="0">
            <a:noAutofit/>
          </a:bodyPr>
          <a:lstStyle/>
          <a:p>
            <a:pPr eaLnBrk="1" hangingPunct="1"/>
            <a:r>
              <a:rPr lang="en-US" altLang="en-US" sz="3200" dirty="0" smtClean="0"/>
              <a:t>Examples to use constraints:</a:t>
            </a:r>
            <a:br>
              <a:rPr lang="en-US" altLang="en-US" sz="3200" dirty="0" smtClean="0"/>
            </a:br>
            <a:endParaRPr lang="en-US" altLang="en-US" sz="3200" dirty="0"/>
          </a:p>
        </p:txBody>
      </p:sp>
      <p:pic>
        <p:nvPicPr>
          <p:cNvPr id="136" name="Google Shape;136;p29"/>
          <p:cNvPicPr preferRelativeResize="0"/>
          <p:nvPr/>
        </p:nvPicPr>
        <p:blipFill>
          <a:blip r:embed="rId3">
            <a:alphaModFix/>
          </a:blip>
          <a:stretch>
            <a:fillRect/>
          </a:stretch>
        </p:blipFill>
        <p:spPr>
          <a:xfrm>
            <a:off x="6317949" y="1589645"/>
            <a:ext cx="2826051" cy="3037050"/>
          </a:xfrm>
          <a:prstGeom prst="rect">
            <a:avLst/>
          </a:prstGeom>
          <a:noFill/>
          <a:ln>
            <a:noFill/>
          </a:ln>
        </p:spPr>
      </p:pic>
      <p:sp>
        <p:nvSpPr>
          <p:cNvPr id="135" name="Google Shape;135;p29"/>
          <p:cNvSpPr txBox="1">
            <a:spLocks noGrp="1"/>
          </p:cNvSpPr>
          <p:nvPr>
            <p:ph type="body" idx="1"/>
          </p:nvPr>
        </p:nvSpPr>
        <p:spPr>
          <a:xfrm>
            <a:off x="333191" y="1007394"/>
            <a:ext cx="6061089" cy="3813384"/>
          </a:xfrm>
          <a:prstGeom prst="rect">
            <a:avLst/>
          </a:prstGeom>
        </p:spPr>
        <p:txBody>
          <a:bodyPr spcFirstLastPara="1" wrap="square" lIns="91425" tIns="91425" rIns="91425" bIns="91425" anchor="t" anchorCtr="0">
            <a:noAutofit/>
          </a:bodyPr>
          <a:lstStyle/>
          <a:p>
            <a:pPr marL="274320" lvl="0" indent="-274320">
              <a:lnSpc>
                <a:spcPct val="100000"/>
              </a:lnSpc>
              <a:spcBef>
                <a:spcPts val="600"/>
              </a:spcBef>
              <a:buClr>
                <a:srgbClr val="FE8637"/>
              </a:buClr>
              <a:buSzPct val="70000"/>
              <a:buFont typeface="Wingdings"/>
              <a:buChar char=""/>
            </a:pPr>
            <a:r>
              <a:rPr lang="en-US" altLang="en-US" sz="2000" kern="1200" dirty="0">
                <a:solidFill>
                  <a:prstClr val="black"/>
                </a:solidFill>
                <a:latin typeface="Century Schoolbook"/>
                <a:ea typeface="+mn-ea"/>
                <a:cs typeface="+mn-cs"/>
              </a:rPr>
              <a:t>CREATE TABLE </a:t>
            </a:r>
            <a:r>
              <a:rPr lang="en-US" altLang="en-US" sz="2000" i="1" kern="1200" dirty="0" err="1">
                <a:solidFill>
                  <a:prstClr val="black"/>
                </a:solidFill>
                <a:latin typeface="Century Schoolbook"/>
                <a:ea typeface="+mn-ea"/>
                <a:cs typeface="+mn-cs"/>
              </a:rPr>
              <a:t>table_name</a:t>
            </a:r>
            <a:r>
              <a:rPr lang="en-US" altLang="en-US" sz="2000" kern="1200" dirty="0">
                <a:solidFill>
                  <a:prstClr val="black"/>
                </a:solidFill>
                <a:latin typeface="Century Schoolbook"/>
                <a:ea typeface="+mn-ea"/>
                <a:cs typeface="+mn-cs"/>
              </a:rPr>
              <a:t/>
            </a:r>
            <a:br>
              <a:rPr lang="en-US" altLang="en-US" sz="2000" kern="1200" dirty="0">
                <a:solidFill>
                  <a:prstClr val="black"/>
                </a:solidFill>
                <a:latin typeface="Century Schoolbook"/>
                <a:ea typeface="+mn-ea"/>
                <a:cs typeface="+mn-cs"/>
              </a:rPr>
            </a:b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column_name1 </a:t>
            </a:r>
            <a:r>
              <a:rPr lang="en-US" altLang="en-US" sz="2000" i="1" kern="1200" dirty="0" err="1">
                <a:solidFill>
                  <a:prstClr val="black"/>
                </a:solidFill>
                <a:latin typeface="Century Schoolbook"/>
                <a:ea typeface="+mn-ea"/>
                <a:cs typeface="+mn-cs"/>
              </a:rPr>
              <a:t>data_type</a:t>
            </a:r>
            <a:r>
              <a:rPr lang="en-US" altLang="en-US" sz="2000" kern="1200" dirty="0">
                <a:solidFill>
                  <a:prstClr val="black"/>
                </a:solidFill>
                <a:latin typeface="Century Schoolbook"/>
                <a:ea typeface="+mn-ea"/>
                <a:cs typeface="+mn-cs"/>
              </a:rPr>
              <a:t>(</a:t>
            </a:r>
            <a:r>
              <a:rPr lang="en-US" altLang="en-US" sz="2000" i="1" kern="1200" dirty="0">
                <a:solidFill>
                  <a:prstClr val="black"/>
                </a:solidFill>
                <a:latin typeface="Century Schoolbook"/>
                <a:ea typeface="+mn-ea"/>
                <a:cs typeface="+mn-cs"/>
              </a:rPr>
              <a:t>size</a:t>
            </a:r>
            <a:r>
              <a:rPr lang="en-US" altLang="en-US" sz="2000" kern="1200" dirty="0">
                <a:solidFill>
                  <a:prstClr val="black"/>
                </a:solidFill>
                <a:latin typeface="Century Schoolbook"/>
                <a:ea typeface="+mn-ea"/>
                <a:cs typeface="+mn-cs"/>
              </a:rPr>
              <a:t>) </a:t>
            </a:r>
            <a:r>
              <a:rPr lang="en-US" altLang="en-US" sz="2000" i="1" kern="1200" dirty="0" smtClean="0">
                <a:solidFill>
                  <a:schemeClr val="accent5">
                    <a:lumMod val="75000"/>
                  </a:schemeClr>
                </a:solidFill>
                <a:latin typeface="Century Schoolbook"/>
                <a:ea typeface="+mn-ea"/>
                <a:cs typeface="+mn-cs"/>
              </a:rPr>
              <a:t>PRIMARY KEY</a:t>
            </a:r>
            <a:r>
              <a:rPr lang="en-US" altLang="en-US" sz="2000" kern="1200" dirty="0" smtClean="0">
                <a:solidFill>
                  <a:prstClr val="black"/>
                </a:solidFill>
                <a:latin typeface="Century Schoolbook"/>
                <a:ea typeface="+mn-ea"/>
                <a:cs typeface="+mn-cs"/>
              </a:rPr>
              <a:t>,</a:t>
            </a:r>
            <a:r>
              <a:rPr lang="en-US" altLang="en-US" sz="2000" kern="1200" dirty="0">
                <a:solidFill>
                  <a:prstClr val="black"/>
                </a:solidFill>
                <a:latin typeface="Century Schoolbook"/>
                <a:ea typeface="+mn-ea"/>
                <a:cs typeface="+mn-cs"/>
              </a:rPr>
              <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column_name2 </a:t>
            </a:r>
            <a:r>
              <a:rPr lang="en-US" altLang="en-US" sz="2000" i="1" kern="1200" dirty="0" err="1" smtClean="0">
                <a:solidFill>
                  <a:prstClr val="black"/>
                </a:solidFill>
                <a:latin typeface="Century Schoolbook"/>
                <a:ea typeface="+mn-ea"/>
                <a:cs typeface="+mn-cs"/>
              </a:rPr>
              <a:t>data_type</a:t>
            </a:r>
            <a:r>
              <a:rPr lang="en-US" altLang="en-US" sz="2000" kern="1200" dirty="0" smtClean="0">
                <a:solidFill>
                  <a:prstClr val="black"/>
                </a:solidFill>
                <a:latin typeface="Century Schoolbook"/>
                <a:ea typeface="+mn-ea"/>
                <a:cs typeface="+mn-cs"/>
              </a:rPr>
              <a:t>(</a:t>
            </a:r>
            <a:r>
              <a:rPr lang="en-US" altLang="en-US" sz="2000" i="1" kern="1200" dirty="0" smtClean="0">
                <a:solidFill>
                  <a:prstClr val="black"/>
                </a:solidFill>
                <a:latin typeface="Century Schoolbook"/>
                <a:ea typeface="+mn-ea"/>
                <a:cs typeface="+mn-cs"/>
              </a:rPr>
              <a:t>size</a:t>
            </a:r>
            <a:r>
              <a:rPr lang="en-US" altLang="en-US" sz="2000" kern="1200" dirty="0" smtClean="0">
                <a:solidFill>
                  <a:prstClr val="black"/>
                </a:solidFill>
                <a:latin typeface="Century Schoolbook"/>
                <a:ea typeface="+mn-ea"/>
                <a:cs typeface="+mn-cs"/>
              </a:rPr>
              <a:t>) </a:t>
            </a:r>
            <a:r>
              <a:rPr lang="en-US" altLang="en-US" sz="2000" i="1" kern="1200" dirty="0" smtClean="0">
                <a:solidFill>
                  <a:schemeClr val="accent5">
                    <a:lumMod val="75000"/>
                  </a:schemeClr>
                </a:solidFill>
                <a:latin typeface="Century Schoolbook"/>
              </a:rPr>
              <a:t>NOT NULL</a:t>
            </a:r>
            <a:r>
              <a:rPr lang="en-US" altLang="en-US" sz="2000" kern="1200" dirty="0" smtClean="0">
                <a:solidFill>
                  <a:prstClr val="black"/>
                </a:solidFill>
                <a:latin typeface="Century Schoolbook"/>
                <a:ea typeface="+mn-ea"/>
                <a:cs typeface="+mn-cs"/>
              </a:rPr>
              <a:t>,</a:t>
            </a:r>
            <a:r>
              <a:rPr lang="en-US" altLang="en-US" sz="2000" kern="1200" dirty="0">
                <a:solidFill>
                  <a:prstClr val="black"/>
                </a:solidFill>
                <a:latin typeface="Century Schoolbook"/>
                <a:ea typeface="+mn-ea"/>
                <a:cs typeface="+mn-cs"/>
              </a:rPr>
              <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column_name3 </a:t>
            </a:r>
            <a:r>
              <a:rPr lang="en-US" altLang="en-US" sz="2000" i="1" kern="1200" dirty="0" smtClean="0">
                <a:solidFill>
                  <a:prstClr val="black"/>
                </a:solidFill>
                <a:latin typeface="Century Schoolbook"/>
                <a:ea typeface="+mn-ea"/>
                <a:cs typeface="+mn-cs"/>
              </a:rPr>
              <a:t> </a:t>
            </a:r>
            <a:r>
              <a:rPr lang="en-US" altLang="en-US" sz="2000" i="1" kern="1200" dirty="0" err="1" smtClean="0">
                <a:solidFill>
                  <a:prstClr val="black"/>
                </a:solidFill>
                <a:latin typeface="Century Schoolbook"/>
                <a:ea typeface="+mn-ea"/>
                <a:cs typeface="+mn-cs"/>
              </a:rPr>
              <a:t>data_type</a:t>
            </a:r>
            <a:r>
              <a:rPr lang="en-US" altLang="en-US" sz="2000" kern="1200" dirty="0" smtClean="0">
                <a:solidFill>
                  <a:prstClr val="black"/>
                </a:solidFill>
                <a:latin typeface="Century Schoolbook"/>
                <a:ea typeface="+mn-ea"/>
                <a:cs typeface="+mn-cs"/>
              </a:rPr>
              <a:t>(</a:t>
            </a:r>
            <a:r>
              <a:rPr lang="en-US" altLang="en-US" sz="2000" i="1" kern="1200" dirty="0" smtClean="0">
                <a:solidFill>
                  <a:prstClr val="black"/>
                </a:solidFill>
                <a:latin typeface="Century Schoolbook"/>
                <a:ea typeface="+mn-ea"/>
                <a:cs typeface="+mn-cs"/>
              </a:rPr>
              <a:t>size</a:t>
            </a:r>
            <a:r>
              <a:rPr lang="en-US" altLang="en-US" sz="2000" kern="1200" dirty="0">
                <a:solidFill>
                  <a:prstClr val="black"/>
                </a:solidFill>
                <a:latin typeface="Century Schoolbook"/>
                <a:ea typeface="+mn-ea"/>
                <a:cs typeface="+mn-cs"/>
              </a:rPr>
              <a:t>) </a:t>
            </a:r>
            <a:r>
              <a:rPr lang="en-US" altLang="en-US" sz="2000" i="1" kern="1200" dirty="0" smtClean="0">
                <a:solidFill>
                  <a:schemeClr val="accent5">
                    <a:lumMod val="75000"/>
                  </a:schemeClr>
                </a:solidFill>
                <a:latin typeface="Century Schoolbook"/>
                <a:ea typeface="+mn-ea"/>
                <a:cs typeface="+mn-cs"/>
              </a:rPr>
              <a:t>DEFAULT </a:t>
            </a:r>
            <a:r>
              <a:rPr lang="en-US" altLang="en-US" sz="1600" i="1" kern="1200" dirty="0" smtClean="0">
                <a:solidFill>
                  <a:schemeClr val="accent5">
                    <a:lumMod val="75000"/>
                  </a:schemeClr>
                </a:solidFill>
                <a:latin typeface="Century Schoolbook"/>
                <a:ea typeface="+mn-ea"/>
                <a:cs typeface="+mn-cs"/>
              </a:rPr>
              <a:t>‘default parameter’</a:t>
            </a:r>
            <a:r>
              <a:rPr lang="en-US" altLang="en-US" sz="1600" kern="1200" dirty="0" smtClean="0">
                <a:solidFill>
                  <a:prstClr val="black"/>
                </a:solidFill>
                <a:latin typeface="Century Schoolbook"/>
                <a:ea typeface="+mn-ea"/>
                <a:cs typeface="+mn-cs"/>
              </a:rPr>
              <a:t>,</a:t>
            </a:r>
            <a:r>
              <a:rPr lang="en-US" altLang="en-US" sz="2000" kern="1200" dirty="0">
                <a:solidFill>
                  <a:prstClr val="black"/>
                </a:solidFill>
                <a:latin typeface="Century Schoolbook"/>
                <a:ea typeface="+mn-ea"/>
                <a:cs typeface="+mn-cs"/>
              </a:rPr>
              <a:t/>
            </a:r>
            <a:br>
              <a:rPr lang="en-US" altLang="en-US" sz="2000" kern="1200" dirty="0">
                <a:solidFill>
                  <a:prstClr val="black"/>
                </a:solidFill>
                <a:latin typeface="Century Schoolbook"/>
                <a:ea typeface="+mn-ea"/>
                <a:cs typeface="+mn-cs"/>
              </a:rPr>
            </a:br>
            <a:r>
              <a:rPr lang="en-US" altLang="en-US" sz="2000" i="1" kern="1200" dirty="0" smtClean="0">
                <a:solidFill>
                  <a:prstClr val="black"/>
                </a:solidFill>
                <a:latin typeface="Century Schoolbook"/>
              </a:rPr>
              <a:t>column_name4  </a:t>
            </a:r>
            <a:r>
              <a:rPr lang="en-US" altLang="en-US" sz="2000" i="1" kern="1200" dirty="0" err="1">
                <a:solidFill>
                  <a:prstClr val="black"/>
                </a:solidFill>
                <a:latin typeface="Century Schoolbook"/>
              </a:rPr>
              <a:t>data_type</a:t>
            </a:r>
            <a:r>
              <a:rPr lang="en-US" altLang="en-US" sz="2000" kern="1200" dirty="0">
                <a:solidFill>
                  <a:prstClr val="black"/>
                </a:solidFill>
                <a:latin typeface="Century Schoolbook"/>
              </a:rPr>
              <a:t>(</a:t>
            </a:r>
            <a:r>
              <a:rPr lang="en-US" altLang="en-US" sz="2000" i="1" kern="1200" dirty="0">
                <a:solidFill>
                  <a:prstClr val="black"/>
                </a:solidFill>
                <a:latin typeface="Century Schoolbook"/>
              </a:rPr>
              <a:t>size</a:t>
            </a:r>
            <a:r>
              <a:rPr lang="en-US" altLang="en-US" sz="2000" kern="1200" dirty="0">
                <a:solidFill>
                  <a:prstClr val="black"/>
                </a:solidFill>
                <a:latin typeface="Century Schoolbook"/>
              </a:rPr>
              <a:t>) </a:t>
            </a:r>
            <a:r>
              <a:rPr lang="en-US" altLang="en-US" sz="2000" i="1" kern="1200" dirty="0" smtClean="0">
                <a:solidFill>
                  <a:schemeClr val="accent5">
                    <a:lumMod val="75000"/>
                  </a:schemeClr>
                </a:solidFill>
                <a:latin typeface="Century Schoolbook"/>
              </a:rPr>
              <a:t>UNIQUE</a:t>
            </a:r>
            <a:r>
              <a:rPr lang="en-US" altLang="en-US" sz="1600" kern="1200" dirty="0" smtClean="0">
                <a:solidFill>
                  <a:prstClr val="black"/>
                </a:solidFill>
                <a:latin typeface="Century Schoolbook"/>
              </a:rPr>
              <a:t>,</a:t>
            </a:r>
            <a:r>
              <a:rPr lang="en-US" altLang="en-US" sz="2000" kern="1200" dirty="0">
                <a:solidFill>
                  <a:prstClr val="black"/>
                </a:solidFill>
                <a:latin typeface="Century Schoolbook"/>
              </a:rPr>
              <a:t/>
            </a:r>
            <a:br>
              <a:rPr lang="en-US" altLang="en-US" sz="2000" kern="1200" dirty="0">
                <a:solidFill>
                  <a:prstClr val="black"/>
                </a:solidFill>
                <a:latin typeface="Century Schoolbook"/>
              </a:rPr>
            </a:br>
            <a:r>
              <a:rPr lang="en-US" altLang="en-US" sz="2000" i="1" kern="1200" dirty="0" smtClean="0">
                <a:solidFill>
                  <a:schemeClr val="accent5">
                    <a:lumMod val="75000"/>
                  </a:schemeClr>
                </a:solidFill>
                <a:latin typeface="Century Schoolbook"/>
              </a:rPr>
              <a:t>FOREIGN KEY(column_name1) REFERENCES table2(column_name4),</a:t>
            </a:r>
            <a:r>
              <a:rPr lang="en-US" altLang="en-US" sz="2000" kern="1200" dirty="0">
                <a:solidFill>
                  <a:prstClr val="black"/>
                </a:solidFill>
                <a:latin typeface="Century Schoolbook"/>
                <a:ea typeface="+mn-ea"/>
                <a:cs typeface="+mn-cs"/>
              </a:rPr>
              <a:t/>
            </a:r>
            <a:br>
              <a:rPr lang="en-US" altLang="en-US" sz="2000" kern="1200" dirty="0">
                <a:solidFill>
                  <a:prstClr val="black"/>
                </a:solidFill>
                <a:latin typeface="Century Schoolbook"/>
                <a:ea typeface="+mn-ea"/>
                <a:cs typeface="+mn-cs"/>
              </a:rPr>
            </a:br>
            <a:r>
              <a:rPr lang="en-US" altLang="en-US" sz="2000" kern="1200" dirty="0">
                <a:solidFill>
                  <a:prstClr val="black"/>
                </a:solidFill>
                <a:latin typeface="Century Schoolbook"/>
                <a:ea typeface="+mn-ea"/>
                <a:cs typeface="+mn-cs"/>
              </a:rPr>
              <a:t>);</a:t>
            </a:r>
          </a:p>
        </p:txBody>
      </p:sp>
    </p:spTree>
    <p:extLst>
      <p:ext uri="{BB962C8B-B14F-4D97-AF65-F5344CB8AC3E}">
        <p14:creationId xmlns:p14="http://schemas.microsoft.com/office/powerpoint/2010/main" val="2273567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33190" y="430526"/>
            <a:ext cx="7305143" cy="2038558"/>
          </a:xfrm>
          <a:prstGeom prst="rect">
            <a:avLst/>
          </a:prstGeom>
        </p:spPr>
        <p:txBody>
          <a:bodyPr spcFirstLastPara="1" wrap="square" lIns="91425" tIns="91425" rIns="91425" bIns="91425" anchor="t" anchorCtr="0">
            <a:noAutofit/>
          </a:bodyPr>
          <a:lstStyle/>
          <a:p>
            <a:pPr eaLnBrk="1" hangingPunct="1"/>
            <a:r>
              <a:rPr lang="en-US" altLang="en-US" sz="2000" dirty="0" smtClean="0"/>
              <a:t>Use Show tables; to display all tables in database</a:t>
            </a:r>
            <a:r>
              <a:rPr lang="en-US" altLang="en-US" sz="2000" dirty="0"/>
              <a:t/>
            </a:r>
            <a:br>
              <a:rPr lang="en-US" altLang="en-US" sz="2000" dirty="0"/>
            </a:br>
            <a:r>
              <a:rPr lang="en-US" altLang="en-US" sz="2000" dirty="0" smtClean="0"/>
              <a:t>Use ‘in’ to query from a selected list</a:t>
            </a:r>
            <a:br>
              <a:rPr lang="en-US" altLang="en-US" sz="2000" dirty="0" smtClean="0"/>
            </a:br>
            <a:r>
              <a:rPr lang="en-US" altLang="en-US" sz="2000" dirty="0" err="1" smtClean="0"/>
              <a:t>Eg</a:t>
            </a:r>
            <a:r>
              <a:rPr lang="en-US" altLang="en-US" sz="2000" dirty="0" smtClean="0"/>
              <a:t>: select * from table where name in (‘</a:t>
            </a:r>
            <a:r>
              <a:rPr lang="en-US" altLang="en-US" sz="2000" dirty="0" err="1" smtClean="0"/>
              <a:t>abc</a:t>
            </a:r>
            <a:r>
              <a:rPr lang="en-US" altLang="en-US" sz="2000" dirty="0" smtClean="0"/>
              <a:t>’, ‘</a:t>
            </a:r>
            <a:r>
              <a:rPr lang="en-US" altLang="en-US" sz="2000" dirty="0" err="1" smtClean="0"/>
              <a:t>def</a:t>
            </a:r>
            <a:r>
              <a:rPr lang="en-US" altLang="en-US" sz="2000" dirty="0" smtClean="0"/>
              <a:t>’, ‘</a:t>
            </a:r>
            <a:r>
              <a:rPr lang="en-US" altLang="en-US" sz="2000" dirty="0" err="1" smtClean="0"/>
              <a:t>ghi</a:t>
            </a:r>
            <a:r>
              <a:rPr lang="en-US" altLang="en-US" sz="2000" dirty="0" smtClean="0"/>
              <a:t>’);</a:t>
            </a:r>
            <a:br>
              <a:rPr lang="en-US" altLang="en-US" sz="2000" dirty="0" smtClean="0"/>
            </a:br>
            <a:r>
              <a:rPr lang="en-US" altLang="en-US" sz="2000" dirty="0" smtClean="0"/>
              <a:t/>
            </a:r>
            <a:br>
              <a:rPr lang="en-US" altLang="en-US" sz="2000" dirty="0" smtClean="0"/>
            </a:br>
            <a:r>
              <a:rPr lang="en-US" altLang="en-US" sz="2000" dirty="0" smtClean="0"/>
              <a:t/>
            </a:r>
            <a:br>
              <a:rPr lang="en-US" altLang="en-US" sz="2000" dirty="0" smtClean="0"/>
            </a:br>
            <a:endParaRPr lang="en-US" altLang="en-US" sz="1800" dirty="0"/>
          </a:p>
        </p:txBody>
      </p:sp>
      <p:pic>
        <p:nvPicPr>
          <p:cNvPr id="136" name="Google Shape;136;p29"/>
          <p:cNvPicPr preferRelativeResize="0"/>
          <p:nvPr/>
        </p:nvPicPr>
        <p:blipFill>
          <a:blip r:embed="rId3">
            <a:alphaModFix/>
          </a:blip>
          <a:stretch>
            <a:fillRect/>
          </a:stretch>
        </p:blipFill>
        <p:spPr>
          <a:xfrm>
            <a:off x="6510453" y="-68720"/>
            <a:ext cx="2826051" cy="3037050"/>
          </a:xfrm>
          <a:prstGeom prst="rect">
            <a:avLst/>
          </a:prstGeom>
          <a:noFill/>
          <a:ln>
            <a:noFill/>
          </a:ln>
        </p:spPr>
      </p:pic>
      <p:sp>
        <p:nvSpPr>
          <p:cNvPr id="5" name="Google Shape;134;p29"/>
          <p:cNvSpPr txBox="1">
            <a:spLocks/>
          </p:cNvSpPr>
          <p:nvPr/>
        </p:nvSpPr>
        <p:spPr>
          <a:xfrm>
            <a:off x="333191" y="2588443"/>
            <a:ext cx="7305143" cy="20385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US" altLang="en-US" sz="2000" dirty="0" smtClean="0"/>
              <a:t>Change table structure DML (Using alter command):</a:t>
            </a:r>
          </a:p>
          <a:p>
            <a:r>
              <a:rPr lang="en-US" altLang="en-US" sz="2000" dirty="0" smtClean="0"/>
              <a:t>Alter TABLENAME add COLUMNNAME DATATYPE;</a:t>
            </a:r>
          </a:p>
          <a:p>
            <a:r>
              <a:rPr lang="en-US" altLang="en-US" sz="2000" dirty="0" smtClean="0"/>
              <a:t>Alter TABLENAME modify </a:t>
            </a:r>
            <a:r>
              <a:rPr lang="en-US" altLang="en-US" sz="2000" dirty="0"/>
              <a:t>COLUMNNAME DATATYPE;</a:t>
            </a:r>
          </a:p>
          <a:p>
            <a:r>
              <a:rPr lang="en-US" altLang="en-US" sz="2000" dirty="0" smtClean="0"/>
              <a:t>Alter TABLENAME rename column COLUMN1 TO COLUMN2;</a:t>
            </a:r>
          </a:p>
          <a:p>
            <a:endParaRPr lang="en-US" altLang="en-US" sz="2000" dirty="0"/>
          </a:p>
        </p:txBody>
      </p:sp>
    </p:spTree>
    <p:extLst>
      <p:ext uri="{BB962C8B-B14F-4D97-AF65-F5344CB8AC3E}">
        <p14:creationId xmlns:p14="http://schemas.microsoft.com/office/powerpoint/2010/main" val="3722691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33190" y="430526"/>
            <a:ext cx="7305143" cy="2038558"/>
          </a:xfrm>
          <a:prstGeom prst="rect">
            <a:avLst/>
          </a:prstGeom>
        </p:spPr>
        <p:txBody>
          <a:bodyPr spcFirstLastPara="1" wrap="square" lIns="91425" tIns="91425" rIns="91425" bIns="91425" anchor="t" anchorCtr="0">
            <a:noAutofit/>
          </a:bodyPr>
          <a:lstStyle/>
          <a:p>
            <a:pPr eaLnBrk="1" hangingPunct="1"/>
            <a:r>
              <a:rPr lang="en-US" altLang="en-US" sz="2000" dirty="0" smtClean="0"/>
              <a:t>Use Show tables; to display all tables in database</a:t>
            </a:r>
            <a:r>
              <a:rPr lang="en-US" altLang="en-US" sz="2000" dirty="0"/>
              <a:t/>
            </a:r>
            <a:br>
              <a:rPr lang="en-US" altLang="en-US" sz="2000" dirty="0"/>
            </a:br>
            <a:r>
              <a:rPr lang="en-US" altLang="en-US" sz="2000" dirty="0" smtClean="0"/>
              <a:t>Use ‘in’ to query from a selected list</a:t>
            </a:r>
            <a:br>
              <a:rPr lang="en-US" altLang="en-US" sz="2000" dirty="0" smtClean="0"/>
            </a:br>
            <a:r>
              <a:rPr lang="en-US" altLang="en-US" sz="2000" dirty="0" err="1" smtClean="0"/>
              <a:t>Eg</a:t>
            </a:r>
            <a:r>
              <a:rPr lang="en-US" altLang="en-US" sz="2000" dirty="0" smtClean="0"/>
              <a:t>: select * from table where name in (‘</a:t>
            </a:r>
            <a:r>
              <a:rPr lang="en-US" altLang="en-US" sz="2000" dirty="0" err="1" smtClean="0"/>
              <a:t>abc</a:t>
            </a:r>
            <a:r>
              <a:rPr lang="en-US" altLang="en-US" sz="2000" dirty="0" smtClean="0"/>
              <a:t>’, ‘</a:t>
            </a:r>
            <a:r>
              <a:rPr lang="en-US" altLang="en-US" sz="2000" dirty="0" err="1" smtClean="0"/>
              <a:t>def</a:t>
            </a:r>
            <a:r>
              <a:rPr lang="en-US" altLang="en-US" sz="2000" dirty="0" smtClean="0"/>
              <a:t>’, ‘</a:t>
            </a:r>
            <a:r>
              <a:rPr lang="en-US" altLang="en-US" sz="2000" dirty="0" err="1" smtClean="0"/>
              <a:t>ghi</a:t>
            </a:r>
            <a:r>
              <a:rPr lang="en-US" altLang="en-US" sz="2000" dirty="0" smtClean="0"/>
              <a:t>’);</a:t>
            </a:r>
            <a:br>
              <a:rPr lang="en-US" altLang="en-US" sz="2000" dirty="0" smtClean="0"/>
            </a:br>
            <a:r>
              <a:rPr lang="en-US" altLang="en-US" sz="2000" dirty="0" smtClean="0"/>
              <a:t/>
            </a:r>
            <a:br>
              <a:rPr lang="en-US" altLang="en-US" sz="2000" dirty="0" smtClean="0"/>
            </a:br>
            <a:r>
              <a:rPr lang="en-US" altLang="en-US" sz="2000" dirty="0" smtClean="0"/>
              <a:t/>
            </a:r>
            <a:br>
              <a:rPr lang="en-US" altLang="en-US" sz="2000" dirty="0" smtClean="0"/>
            </a:br>
            <a:endParaRPr lang="en-US" altLang="en-US" sz="1800" dirty="0"/>
          </a:p>
        </p:txBody>
      </p:sp>
      <p:pic>
        <p:nvPicPr>
          <p:cNvPr id="136" name="Google Shape;136;p29"/>
          <p:cNvPicPr preferRelativeResize="0"/>
          <p:nvPr/>
        </p:nvPicPr>
        <p:blipFill>
          <a:blip r:embed="rId3">
            <a:alphaModFix/>
          </a:blip>
          <a:stretch>
            <a:fillRect/>
          </a:stretch>
        </p:blipFill>
        <p:spPr>
          <a:xfrm>
            <a:off x="6510453" y="-68720"/>
            <a:ext cx="2826051" cy="3037050"/>
          </a:xfrm>
          <a:prstGeom prst="rect">
            <a:avLst/>
          </a:prstGeom>
          <a:noFill/>
          <a:ln>
            <a:noFill/>
          </a:ln>
        </p:spPr>
      </p:pic>
      <p:sp>
        <p:nvSpPr>
          <p:cNvPr id="5" name="Google Shape;134;p29"/>
          <p:cNvSpPr txBox="1">
            <a:spLocks/>
          </p:cNvSpPr>
          <p:nvPr/>
        </p:nvSpPr>
        <p:spPr>
          <a:xfrm>
            <a:off x="333191" y="2588443"/>
            <a:ext cx="8460174" cy="20385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US" altLang="en-US" sz="2000" dirty="0" smtClean="0"/>
              <a:t>Change table structure DDL (Using alter command):</a:t>
            </a:r>
          </a:p>
          <a:p>
            <a:r>
              <a:rPr lang="en-US" altLang="en-US" sz="2000" dirty="0" smtClean="0"/>
              <a:t>Alter TABLENAME add COLUMNNAME DATATYPE CONSTRAINTS;</a:t>
            </a:r>
          </a:p>
          <a:p>
            <a:r>
              <a:rPr lang="en-US" altLang="en-US" sz="2000" dirty="0" smtClean="0"/>
              <a:t>Alter TABLENAME modify </a:t>
            </a:r>
            <a:r>
              <a:rPr lang="en-US" altLang="en-US" sz="2000" dirty="0"/>
              <a:t>COLUMNNAME DATATYPE;</a:t>
            </a:r>
          </a:p>
          <a:p>
            <a:r>
              <a:rPr lang="en-US" altLang="en-US" sz="2000" dirty="0" smtClean="0"/>
              <a:t>Alter TABLENAME rename column COLUMN1 TO COLUMN2;</a:t>
            </a:r>
          </a:p>
          <a:p>
            <a:r>
              <a:rPr lang="en-US" altLang="en-US" sz="2000" dirty="0" smtClean="0"/>
              <a:t>Alter TABLENAME add PRIMARY KEY(COLUMNNAME);</a:t>
            </a:r>
          </a:p>
          <a:p>
            <a:r>
              <a:rPr lang="en-US" altLang="en-US" sz="2000" dirty="0" smtClean="0"/>
              <a:t>Rename table sample to sample1</a:t>
            </a:r>
          </a:p>
          <a:p>
            <a:endParaRPr lang="en-US" altLang="en-US" sz="2000" dirty="0"/>
          </a:p>
        </p:txBody>
      </p:sp>
    </p:spTree>
    <p:extLst>
      <p:ext uri="{BB962C8B-B14F-4D97-AF65-F5344CB8AC3E}">
        <p14:creationId xmlns:p14="http://schemas.microsoft.com/office/powerpoint/2010/main" val="2859493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33190" y="430526"/>
            <a:ext cx="7305143" cy="1762659"/>
          </a:xfrm>
          <a:prstGeom prst="rect">
            <a:avLst/>
          </a:prstGeom>
        </p:spPr>
        <p:txBody>
          <a:bodyPr spcFirstLastPara="1" wrap="square" lIns="91425" tIns="91425" rIns="91425" bIns="91425" anchor="t" anchorCtr="0">
            <a:noAutofit/>
          </a:bodyPr>
          <a:lstStyle/>
          <a:p>
            <a:pPr eaLnBrk="1" hangingPunct="1"/>
            <a:r>
              <a:rPr lang="en-US" altLang="en-US" sz="2000" dirty="0" smtClean="0"/>
              <a:t>DELETE table:</a:t>
            </a:r>
            <a:br>
              <a:rPr lang="en-US" altLang="en-US" sz="2000" dirty="0" smtClean="0"/>
            </a:br>
            <a:r>
              <a:rPr lang="en-US" altLang="en-US" sz="2000" dirty="0" smtClean="0"/>
              <a:t>drop table TABLENAME;</a:t>
            </a:r>
            <a:br>
              <a:rPr lang="en-US" altLang="en-US" sz="2000" dirty="0" smtClean="0"/>
            </a:br>
            <a:r>
              <a:rPr lang="en-US" altLang="en-US" sz="2000" dirty="0" smtClean="0"/>
              <a:t/>
            </a:r>
            <a:br>
              <a:rPr lang="en-US" altLang="en-US" sz="2000" dirty="0" smtClean="0"/>
            </a:br>
            <a:r>
              <a:rPr lang="en-US" altLang="en-US" sz="2000" dirty="0"/>
              <a:t/>
            </a:r>
            <a:br>
              <a:rPr lang="en-US" altLang="en-US" sz="2000" dirty="0"/>
            </a:br>
            <a:r>
              <a:rPr lang="en-US" altLang="en-US" sz="2000" dirty="0" smtClean="0"/>
              <a:t/>
            </a:r>
            <a:br>
              <a:rPr lang="en-US" altLang="en-US" sz="2000" dirty="0" smtClean="0"/>
            </a:br>
            <a:r>
              <a:rPr lang="en-US" altLang="en-US" sz="2000" dirty="0"/>
              <a:t/>
            </a:r>
            <a:br>
              <a:rPr lang="en-US" altLang="en-US" sz="2000" dirty="0"/>
            </a:br>
            <a:endParaRPr lang="en-US" altLang="en-US" sz="1800" dirty="0"/>
          </a:p>
        </p:txBody>
      </p:sp>
      <p:pic>
        <p:nvPicPr>
          <p:cNvPr id="136" name="Google Shape;136;p29"/>
          <p:cNvPicPr preferRelativeResize="0"/>
          <p:nvPr/>
        </p:nvPicPr>
        <p:blipFill>
          <a:blip r:embed="rId3">
            <a:alphaModFix/>
          </a:blip>
          <a:stretch>
            <a:fillRect/>
          </a:stretch>
        </p:blipFill>
        <p:spPr>
          <a:xfrm>
            <a:off x="6510453" y="-68720"/>
            <a:ext cx="2826051" cy="3037050"/>
          </a:xfrm>
          <a:prstGeom prst="rect">
            <a:avLst/>
          </a:prstGeom>
          <a:noFill/>
          <a:ln>
            <a:noFill/>
          </a:ln>
        </p:spPr>
      </p:pic>
      <p:sp>
        <p:nvSpPr>
          <p:cNvPr id="5" name="Google Shape;134;p29"/>
          <p:cNvSpPr txBox="1">
            <a:spLocks/>
          </p:cNvSpPr>
          <p:nvPr/>
        </p:nvSpPr>
        <p:spPr>
          <a:xfrm>
            <a:off x="140687" y="2595318"/>
            <a:ext cx="9003313" cy="20385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US" altLang="en-US" sz="2000" dirty="0" smtClean="0"/>
              <a:t>Change data from table DML (Using update command):</a:t>
            </a:r>
          </a:p>
          <a:p>
            <a:r>
              <a:rPr lang="en-US" altLang="en-US" sz="2000" dirty="0" smtClean="0"/>
              <a:t>Update TABLENAME set </a:t>
            </a:r>
            <a:r>
              <a:rPr lang="en-US" altLang="en-US" sz="2000" dirty="0" err="1" smtClean="0"/>
              <a:t>columnname</a:t>
            </a:r>
            <a:r>
              <a:rPr lang="en-US" altLang="en-US" sz="2000" dirty="0" smtClean="0"/>
              <a:t>=</a:t>
            </a:r>
            <a:r>
              <a:rPr lang="en-US" altLang="en-US" sz="2000" dirty="0" err="1" smtClean="0"/>
              <a:t>oldvalue</a:t>
            </a:r>
            <a:r>
              <a:rPr lang="en-US" altLang="en-US" sz="2000" dirty="0" smtClean="0"/>
              <a:t> where </a:t>
            </a:r>
            <a:r>
              <a:rPr lang="en-US" altLang="en-US" sz="2000" dirty="0" err="1" smtClean="0"/>
              <a:t>columnname</a:t>
            </a:r>
            <a:r>
              <a:rPr lang="en-US" altLang="en-US" sz="2000" dirty="0" smtClean="0"/>
              <a:t>=</a:t>
            </a:r>
            <a:r>
              <a:rPr lang="en-US" altLang="en-US" sz="2000" dirty="0" err="1" smtClean="0"/>
              <a:t>newvalue</a:t>
            </a:r>
            <a:r>
              <a:rPr lang="en-US" altLang="en-US" sz="2000" dirty="0" smtClean="0"/>
              <a:t>;</a:t>
            </a:r>
          </a:p>
          <a:p>
            <a:r>
              <a:rPr lang="en-US" altLang="en-US" sz="2000" dirty="0" smtClean="0"/>
              <a:t>Delete all rows from a table:</a:t>
            </a:r>
          </a:p>
          <a:p>
            <a:r>
              <a:rPr lang="en-US" altLang="en-US" sz="2000" dirty="0" smtClean="0"/>
              <a:t>Delete from TABLENAME;</a:t>
            </a:r>
          </a:p>
          <a:p>
            <a:endParaRPr lang="en-US" altLang="en-US" sz="2000" dirty="0"/>
          </a:p>
        </p:txBody>
      </p:sp>
    </p:spTree>
    <p:extLst>
      <p:ext uri="{BB962C8B-B14F-4D97-AF65-F5344CB8AC3E}">
        <p14:creationId xmlns:p14="http://schemas.microsoft.com/office/powerpoint/2010/main" val="1487197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1"/>
          <p:cNvSpPr txBox="1">
            <a:spLocks noGrp="1"/>
          </p:cNvSpPr>
          <p:nvPr>
            <p:ph type="title" idx="4294967295"/>
          </p:nvPr>
        </p:nvSpPr>
        <p:spPr>
          <a:xfrm>
            <a:off x="311700" y="445025"/>
            <a:ext cx="4084500" cy="10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r>
              <a:rPr lang="en" sz="3600"/>
              <a:t>Title</a:t>
            </a:r>
            <a:endParaRPr sz="3600"/>
          </a:p>
        </p:txBody>
      </p:sp>
      <p:sp>
        <p:nvSpPr>
          <p:cNvPr id="150" name="Google Shape;150;p31"/>
          <p:cNvSpPr txBox="1">
            <a:spLocks noGrp="1"/>
          </p:cNvSpPr>
          <p:nvPr>
            <p:ph type="body" idx="4294967295"/>
          </p:nvPr>
        </p:nvSpPr>
        <p:spPr>
          <a:xfrm>
            <a:off x="311700" y="1271450"/>
            <a:ext cx="4084500" cy="31563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dirty="0"/>
              <a:t>Text which require points, and remember I will revert your progress if you paste shitty memes and pictures! </a:t>
            </a:r>
            <a:endParaRPr dirty="0"/>
          </a:p>
          <a:p>
            <a:pPr marL="457200" lvl="0" indent="-342900" algn="l" rtl="0">
              <a:spcBef>
                <a:spcPts val="1600"/>
              </a:spcBef>
              <a:spcAft>
                <a:spcPts val="0"/>
              </a:spcAft>
              <a:buSzPts val="1800"/>
              <a:buAutoNum type="arabicPeriod"/>
            </a:pPr>
            <a:r>
              <a:rPr lang="en" dirty="0"/>
              <a:t>Lorem ipsum dolor sit amet, consectetur adipiscing elit</a:t>
            </a:r>
            <a:endParaRPr dirty="0"/>
          </a:p>
          <a:p>
            <a:pPr marL="457200" lvl="0" indent="-342900" algn="l" rtl="0">
              <a:spcBef>
                <a:spcPts val="1600"/>
              </a:spcBef>
              <a:spcAft>
                <a:spcPts val="0"/>
              </a:spcAft>
              <a:buSzPts val="1800"/>
              <a:buAutoNum type="arabicPeriod"/>
            </a:pPr>
            <a:r>
              <a:rPr lang="en" dirty="0"/>
              <a:t>Incididunt ut labore et dolore</a:t>
            </a:r>
            <a:endParaRPr dirty="0"/>
          </a:p>
          <a:p>
            <a:pPr marL="457200" lvl="0" indent="-342900" algn="l" rtl="0">
              <a:spcBef>
                <a:spcPts val="1600"/>
              </a:spcBef>
              <a:spcAft>
                <a:spcPts val="1600"/>
              </a:spcAft>
              <a:buSzPts val="1800"/>
              <a:buAutoNum type="arabicPeriod"/>
            </a:pPr>
            <a:r>
              <a:rPr lang="en" dirty="0"/>
              <a:t>Consectetur adipiscing elit, sed do eiusmod tempor incididunt</a:t>
            </a:r>
            <a:endParaRPr dirty="0"/>
          </a:p>
        </p:txBody>
      </p:sp>
      <p:pic>
        <p:nvPicPr>
          <p:cNvPr id="151" name="Google Shape;151;p31" descr="Screen Shot 2015-10-15 at 9.01.12 PM.png"/>
          <p:cNvPicPr preferRelativeResize="0"/>
          <p:nvPr/>
        </p:nvPicPr>
        <p:blipFill rotWithShape="1">
          <a:blip r:embed="rId3">
            <a:alphaModFix/>
          </a:blip>
          <a:srcRect l="2180" r="2171"/>
          <a:stretch/>
        </p:blipFill>
        <p:spPr>
          <a:xfrm>
            <a:off x="4705200" y="2366436"/>
            <a:ext cx="4127100" cy="24203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2"/>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Something really important, that they should always remember</a:t>
            </a:r>
            <a:endParaRPr/>
          </a:p>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Conclusion</a:t>
            </a:r>
            <a:endParaRPr sz="3600" dirty="0"/>
          </a:p>
        </p:txBody>
      </p:sp>
      <p:sp>
        <p:nvSpPr>
          <p:cNvPr id="162" name="Google Shape;162;p33"/>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smtClean="0"/>
              <a:t>Winner </a:t>
            </a:r>
            <a:r>
              <a:rPr lang="en-US" sz="2400" dirty="0" err="1" smtClean="0"/>
              <a:t>winner</a:t>
            </a:r>
            <a:r>
              <a:rPr lang="en-US" sz="2400" dirty="0" smtClean="0"/>
              <a:t> chicken dinner!! You have now unlocked the mysteries of creating tables and how to manipulate them to access the data as required.</a:t>
            </a:r>
            <a:endParaRPr sz="2400" dirty="0"/>
          </a:p>
          <a:p>
            <a:pPr marL="0" lvl="0" indent="0" algn="l" rtl="0">
              <a:spcBef>
                <a:spcPts val="1600"/>
              </a:spcBef>
              <a:spcAft>
                <a:spcPts val="1600"/>
              </a:spcAft>
              <a:buNone/>
            </a:pPr>
            <a:endParaRPr sz="2400" dirty="0"/>
          </a:p>
        </p:txBody>
      </p:sp>
      <p:pic>
        <p:nvPicPr>
          <p:cNvPr id="163" name="Google Shape;163;p33"/>
          <p:cNvPicPr preferRelativeResize="0"/>
          <p:nvPr/>
        </p:nvPicPr>
        <p:blipFill>
          <a:blip r:embed="rId3">
            <a:alphaModFix/>
          </a:blip>
          <a:stretch>
            <a:fillRect/>
          </a:stretch>
        </p:blipFill>
        <p:spPr>
          <a:xfrm>
            <a:off x="5381692" y="2836117"/>
            <a:ext cx="3450601" cy="1808175"/>
          </a:xfrm>
          <a:prstGeom prst="rect">
            <a:avLst/>
          </a:prstGeom>
          <a:noFill/>
          <a:ln>
            <a:noFill/>
          </a:ln>
        </p:spPr>
      </p:pic>
    </p:spTree>
    <p:extLst>
      <p:ext uri="{BB962C8B-B14F-4D97-AF65-F5344CB8AC3E}">
        <p14:creationId xmlns:p14="http://schemas.microsoft.com/office/powerpoint/2010/main" val="3585514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4"/>
          <p:cNvSpPr txBox="1">
            <a:spLocks noGrp="1"/>
          </p:cNvSpPr>
          <p:nvPr>
            <p:ph type="title" idx="4294967295"/>
          </p:nvPr>
        </p:nvSpPr>
        <p:spPr>
          <a:xfrm>
            <a:off x="263254" y="228764"/>
            <a:ext cx="3890100" cy="393074"/>
          </a:xfrm>
          <a:prstGeom prst="rect">
            <a:avLst/>
          </a:prstGeom>
        </p:spPr>
        <p:txBody>
          <a:bodyPr spcFirstLastPara="1" wrap="square" lIns="91425" tIns="91425" rIns="91425" bIns="91425" anchor="ctr" anchorCtr="0">
            <a:noAutofit/>
          </a:bodyPr>
          <a:lstStyle/>
          <a:p>
            <a:pPr lvl="0" algn="l" rtl="0">
              <a:spcBef>
                <a:spcPts val="0"/>
              </a:spcBef>
              <a:spcAft>
                <a:spcPts val="0"/>
              </a:spcAft>
            </a:pPr>
            <a:r>
              <a:rPr lang="en-US" sz="3600" dirty="0" smtClean="0"/>
              <a:t>Task:</a:t>
            </a:r>
            <a:endParaRPr sz="3600" dirty="0"/>
          </a:p>
        </p:txBody>
      </p:sp>
      <p:pic>
        <p:nvPicPr>
          <p:cNvPr id="169" name="Google Shape;169;p34"/>
          <p:cNvPicPr preferRelativeResize="0"/>
          <p:nvPr/>
        </p:nvPicPr>
        <p:blipFill rotWithShape="1">
          <a:blip r:embed="rId3">
            <a:alphaModFix/>
          </a:blip>
          <a:srcRect r="37826"/>
          <a:stretch/>
        </p:blipFill>
        <p:spPr>
          <a:xfrm>
            <a:off x="4548455" y="0"/>
            <a:ext cx="4595550" cy="5143500"/>
          </a:xfrm>
          <a:prstGeom prst="rect">
            <a:avLst/>
          </a:prstGeom>
          <a:noFill/>
          <a:ln>
            <a:noFill/>
          </a:ln>
        </p:spPr>
      </p:pic>
      <p:sp>
        <p:nvSpPr>
          <p:cNvPr id="4" name="Google Shape;168;p34"/>
          <p:cNvSpPr txBox="1">
            <a:spLocks/>
          </p:cNvSpPr>
          <p:nvPr/>
        </p:nvSpPr>
        <p:spPr>
          <a:xfrm>
            <a:off x="165961" y="1110665"/>
            <a:ext cx="4084687" cy="3697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pPr marL="457200" indent="-457200">
              <a:buFont typeface="Arial" panose="020B0604020202020204" pitchFamily="34" charset="0"/>
              <a:buChar char="•"/>
            </a:pPr>
            <a:r>
              <a:rPr lang="en-US" sz="1800" dirty="0" smtClean="0"/>
              <a:t>Create a database of your name.</a:t>
            </a:r>
          </a:p>
          <a:p>
            <a:pPr marL="457200" indent="-457200">
              <a:buFont typeface="Arial" panose="020B0604020202020204" pitchFamily="34" charset="0"/>
              <a:buChar char="•"/>
            </a:pPr>
            <a:r>
              <a:rPr lang="en-US" sz="1800" dirty="0" smtClean="0"/>
              <a:t>Create table name ‘student’</a:t>
            </a:r>
          </a:p>
          <a:p>
            <a:pPr marL="457200" indent="-457200">
              <a:buFont typeface="Arial" panose="020B0604020202020204" pitchFamily="34" charset="0"/>
              <a:buChar char="•"/>
            </a:pPr>
            <a:r>
              <a:rPr lang="en-US" sz="1800" dirty="0" smtClean="0"/>
              <a:t>Add attributes:</a:t>
            </a:r>
            <a:r>
              <a:rPr lang="en-US" sz="1800" dirty="0"/>
              <a:t> </a:t>
            </a:r>
            <a:r>
              <a:rPr lang="en-US" sz="1800" dirty="0" smtClean="0"/>
              <a:t>(name, age, marks, Enrollment number etc..)</a:t>
            </a:r>
          </a:p>
          <a:p>
            <a:pPr marL="457200" indent="-457200">
              <a:buFont typeface="Arial" panose="020B0604020202020204" pitchFamily="34" charset="0"/>
              <a:buChar char="•"/>
            </a:pPr>
            <a:r>
              <a:rPr lang="en-US" sz="1800" dirty="0" smtClean="0"/>
              <a:t>Set constraints like primary key accordingly (enrollment number obvious)</a:t>
            </a:r>
          </a:p>
          <a:p>
            <a:pPr marL="457200" indent="-457200">
              <a:buFont typeface="Arial" panose="020B0604020202020204" pitchFamily="34" charset="0"/>
              <a:buChar char="•"/>
            </a:pPr>
            <a:r>
              <a:rPr lang="en-US" sz="1800" dirty="0" smtClean="0"/>
              <a:t>Add some tuples of your imaginary friends.</a:t>
            </a:r>
          </a:p>
          <a:p>
            <a:pPr marL="457200" indent="-457200">
              <a:buFont typeface="Arial" panose="020B0604020202020204" pitchFamily="34" charset="0"/>
              <a:buChar char="•"/>
            </a:pPr>
            <a:r>
              <a:rPr lang="en-US" sz="1800" dirty="0" smtClean="0"/>
              <a:t>Try to set data as real as possible</a:t>
            </a:r>
          </a:p>
          <a:p>
            <a:pPr marL="457200" indent="-457200">
              <a:buFont typeface="Arial" panose="020B0604020202020204" pitchFamily="34" charset="0"/>
              <a:buChar char="•"/>
            </a:pPr>
            <a:r>
              <a:rPr lang="en-US" sz="1800" dirty="0" smtClean="0"/>
              <a:t>Now change all attribute names to CAPITAL. (</a:t>
            </a:r>
            <a:r>
              <a:rPr lang="en-US" sz="1800" dirty="0" err="1" smtClean="0"/>
              <a:t>eg</a:t>
            </a:r>
            <a:r>
              <a:rPr lang="en-US" sz="1800" dirty="0" smtClean="0"/>
              <a:t>: name to NAME)</a:t>
            </a:r>
          </a:p>
          <a:p>
            <a:pPr marL="457200" indent="-457200">
              <a:buFont typeface="Arial" panose="020B0604020202020204" pitchFamily="34" charset="0"/>
              <a:buChar char="•"/>
            </a:pPr>
            <a:r>
              <a:rPr lang="en-US" sz="1800" dirty="0" smtClean="0"/>
              <a:t>Print out all the students whose marks greater than 60 and name there name contains ‘</a:t>
            </a:r>
            <a:r>
              <a:rPr lang="en-US" sz="1800" dirty="0" err="1" smtClean="0"/>
              <a:t>sh</a:t>
            </a:r>
            <a:r>
              <a:rPr lang="en-US" sz="1800" dirty="0" smtClean="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114300" indent="0">
              <a:buNone/>
            </a:pPr>
            <a:r>
              <a:rPr lang="en-GB" dirty="0"/>
              <a:t>2. Open-Source – Easy to learn and use</a:t>
            </a:r>
            <a:endParaRPr lang="en-GB" b="1" dirty="0"/>
          </a:p>
          <a:p>
            <a:pPr marL="571500" lvl="1" indent="0">
              <a:buNone/>
            </a:pPr>
            <a:r>
              <a:rPr lang="en-GB" sz="1800" dirty="0"/>
              <a:t>SQL is an open-source programming language, so it has a large community of developers. Many topics that relate to SQL and MySQL are posted on </a:t>
            </a:r>
            <a:r>
              <a:rPr lang="en-GB" sz="1800" dirty="0" err="1"/>
              <a:t>StackOverflow</a:t>
            </a:r>
            <a:r>
              <a:rPr lang="en-GB" sz="1800" dirty="0"/>
              <a:t> consistently. SQL is comparatively easier to learn than other programming languages, for example, C++. Also, a considerable number of the prevalent databases that use SQL (MySQL, MariaDB, and Postgres) are open-source.</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3712401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114300" indent="0">
              <a:buNone/>
            </a:pPr>
            <a:r>
              <a:rPr lang="en-GB" dirty="0"/>
              <a:t>3. Manage Million Rows of Data</a:t>
            </a:r>
            <a:endParaRPr lang="en-GB" b="1" dirty="0"/>
          </a:p>
          <a:p>
            <a:pPr marL="571500" lvl="1" indent="0">
              <a:buNone/>
            </a:pPr>
            <a:r>
              <a:rPr lang="en-GB" sz="1800" dirty="0"/>
              <a:t>Traditional spreadsheets can be used to manage small-to-medium-sized sets of information, so we will require an alternate solution when managing such huge records. Gratefully, this is a field, in which SQL sparkles: regardless of whether it’s 1,000 records or 100 million, SQL is completely equipped to handle data pools of virtually all sizes.</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2408666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579662"/>
          </a:xfrm>
          <a:prstGeom prst="rect">
            <a:avLst/>
          </a:prstGeom>
        </p:spPr>
        <p:txBody>
          <a:bodyPr spcFirstLastPara="1" wrap="square" lIns="91425" tIns="91425" rIns="91425" bIns="91425" anchor="t" anchorCtr="0">
            <a:noAutofit/>
          </a:bodyPr>
          <a:lstStyle/>
          <a:p>
            <a:pPr marL="114300" indent="0">
              <a:buNone/>
            </a:pPr>
            <a:r>
              <a:rPr lang="en-GB"/>
              <a:t>4. </a:t>
            </a:r>
            <a:r>
              <a:rPr lang="en-GB" dirty="0"/>
              <a:t>High in Demand</a:t>
            </a:r>
            <a:endParaRPr lang="en-GB" b="1" dirty="0"/>
          </a:p>
          <a:p>
            <a:pPr marL="571500" lvl="1" indent="0">
              <a:buNone/>
            </a:pPr>
            <a:r>
              <a:rPr lang="en-GB" sz="1800" dirty="0"/>
              <a:t>There aren’t many individuals in the present workforce who have a working experience in SQL. Many businesses perceive the value of such a skill in the current market. However, it’s a simple sell to make.</a:t>
            </a:r>
          </a:p>
          <a:p>
            <a:pPr marL="571500" lvl="1" indent="0">
              <a:buNone/>
            </a:pPr>
            <a:endParaRPr lang="en-GB" sz="1800" dirty="0"/>
          </a:p>
          <a:p>
            <a:pPr marL="114300" indent="0">
              <a:buNone/>
            </a:pPr>
            <a:r>
              <a:rPr lang="en-GB" sz="1600" dirty="0"/>
              <a:t>Companies are currently searching out those individuals who are skilled in SQL. It’s one thing to have the capacity to gain a high salary. However, employers know the worth that somebody, who is skilled in SQL, leads to their association and need to hire these people. Also, in case you want to change a job, learning SQL makes you a </a:t>
            </a:r>
            <a:r>
              <a:rPr lang="en-GB" sz="1600" dirty="0" err="1"/>
              <a:t>favorably</a:t>
            </a:r>
            <a:r>
              <a:rPr lang="en-GB" sz="1600" dirty="0"/>
              <a:t> sought after prospect.</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3115554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6"/>
          <p:cNvSpPr txBox="1">
            <a:spLocks noGrp="1"/>
          </p:cNvSpPr>
          <p:nvPr>
            <p:ph type="body" idx="1"/>
          </p:nvPr>
        </p:nvSpPr>
        <p:spPr>
          <a:xfrm>
            <a:off x="281737" y="445025"/>
            <a:ext cx="5362301" cy="2452691"/>
          </a:xfrm>
          <a:prstGeom prst="rect">
            <a:avLst/>
          </a:prstGeom>
        </p:spPr>
        <p:txBody>
          <a:bodyPr spcFirstLastPara="1" wrap="square" lIns="91425" tIns="91425" rIns="91425" bIns="91425" anchor="t" anchorCtr="0">
            <a:noAutofit/>
          </a:bodyPr>
          <a:lstStyle/>
          <a:p>
            <a:pPr marL="0" lvl="0" indent="0">
              <a:spcAft>
                <a:spcPts val="1600"/>
              </a:spcAft>
              <a:buNone/>
            </a:pPr>
            <a:endParaRPr lang="en-GB" sz="2400" dirty="0"/>
          </a:p>
          <a:p>
            <a:pPr marL="0" lvl="0" indent="0">
              <a:spcAft>
                <a:spcPts val="1600"/>
              </a:spcAft>
              <a:buNone/>
            </a:pPr>
            <a:r>
              <a:rPr lang="en-GB" sz="2000" dirty="0"/>
              <a:t>GET it here </a:t>
            </a:r>
            <a:r>
              <a:rPr lang="en-GB" sz="2000" dirty="0">
                <a:sym typeface="Wingdings" panose="05000000000000000000" pitchFamily="2" charset="2"/>
              </a:rPr>
              <a:t> :-</a:t>
            </a:r>
            <a:endParaRPr lang="en-GB" sz="2000" dirty="0"/>
          </a:p>
          <a:p>
            <a:pPr marL="0" lvl="0" indent="0">
              <a:spcAft>
                <a:spcPts val="1600"/>
              </a:spcAft>
              <a:buNone/>
            </a:pPr>
            <a:r>
              <a:rPr lang="en-GB" sz="2400" dirty="0">
                <a:solidFill>
                  <a:srgbClr val="FF0000"/>
                </a:solidFill>
              </a:rPr>
              <a:t>https://dev.mysql.com/downloads/installer/</a:t>
            </a:r>
            <a:endParaRPr sz="2400" dirty="0">
              <a:solidFill>
                <a:srgbClr val="FF0000"/>
              </a:solidFill>
            </a:endParaRPr>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3" name="Title 2">
            <a:extLst>
              <a:ext uri="{FF2B5EF4-FFF2-40B4-BE49-F238E27FC236}">
                <a16:creationId xmlns="" xmlns:a16="http://schemas.microsoft.com/office/drawing/2014/main" id="{7D53D2D9-718B-4ED4-81C3-F522BF3B6871}"/>
              </a:ext>
            </a:extLst>
          </p:cNvPr>
          <p:cNvSpPr>
            <a:spLocks noGrp="1"/>
          </p:cNvSpPr>
          <p:nvPr>
            <p:ph type="title"/>
          </p:nvPr>
        </p:nvSpPr>
        <p:spPr/>
        <p:txBody>
          <a:bodyPr/>
          <a:lstStyle/>
          <a:p>
            <a:r>
              <a:rPr lang="en-GB" u="sng" dirty="0"/>
              <a:t>Let’s INSTALL…</a:t>
            </a:r>
          </a:p>
        </p:txBody>
      </p:sp>
      <p:pic>
        <p:nvPicPr>
          <p:cNvPr id="7" name="Picture 6">
            <a:extLst>
              <a:ext uri="{FF2B5EF4-FFF2-40B4-BE49-F238E27FC236}">
                <a16:creationId xmlns="" xmlns:a16="http://schemas.microsoft.com/office/drawing/2014/main" id="{2DD936E7-81CE-428E-88A8-856263EAE258}"/>
              </a:ext>
            </a:extLst>
          </p:cNvPr>
          <p:cNvPicPr>
            <a:picLocks noChangeAspect="1"/>
          </p:cNvPicPr>
          <p:nvPr/>
        </p:nvPicPr>
        <p:blipFill>
          <a:blip r:embed="rId4"/>
          <a:stretch>
            <a:fillRect/>
          </a:stretch>
        </p:blipFill>
        <p:spPr>
          <a:xfrm>
            <a:off x="56991" y="2566686"/>
            <a:ext cx="5724683" cy="2191674"/>
          </a:xfrm>
          <a:prstGeom prst="rect">
            <a:avLst/>
          </a:prstGeom>
        </p:spPr>
      </p:pic>
      <p:pic>
        <p:nvPicPr>
          <p:cNvPr id="9" name="Picture 8">
            <a:extLst>
              <a:ext uri="{FF2B5EF4-FFF2-40B4-BE49-F238E27FC236}">
                <a16:creationId xmlns="" xmlns:a16="http://schemas.microsoft.com/office/drawing/2014/main" id="{27A5402D-BB31-46AA-A864-702E4455CCD7}"/>
              </a:ext>
            </a:extLst>
          </p:cNvPr>
          <p:cNvPicPr>
            <a:picLocks noChangeAspect="1"/>
          </p:cNvPicPr>
          <p:nvPr/>
        </p:nvPicPr>
        <p:blipFill>
          <a:blip r:embed="rId5"/>
          <a:stretch>
            <a:fillRect/>
          </a:stretch>
        </p:blipFill>
        <p:spPr>
          <a:xfrm>
            <a:off x="56991" y="1194016"/>
            <a:ext cx="6648765" cy="383425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 xmlns:a16="http://schemas.microsoft.com/office/drawing/2014/main" id="{DA592866-450A-4BCF-A3B1-5F824362BCCC}"/>
              </a:ext>
            </a:extLst>
          </p:cNvPr>
          <p:cNvPicPr>
            <a:picLocks noChangeAspect="1"/>
          </p:cNvPicPr>
          <p:nvPr/>
        </p:nvPicPr>
        <p:blipFill>
          <a:blip r:embed="rId6"/>
          <a:stretch>
            <a:fillRect/>
          </a:stretch>
        </p:blipFill>
        <p:spPr>
          <a:xfrm>
            <a:off x="5868783" y="222859"/>
            <a:ext cx="2993480" cy="43220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695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7"/>
          <p:cNvSpPr txBox="1">
            <a:spLocks noGrp="1"/>
          </p:cNvSpPr>
          <p:nvPr>
            <p:ph type="title"/>
          </p:nvPr>
        </p:nvSpPr>
        <p:spPr>
          <a:xfrm>
            <a:off x="265500" y="1180214"/>
            <a:ext cx="4045200" cy="2146336"/>
          </a:xfrm>
          <a:prstGeom prst="rect">
            <a:avLst/>
          </a:prstGeom>
        </p:spPr>
        <p:txBody>
          <a:bodyPr spcFirstLastPara="1" wrap="square" lIns="91425" tIns="91425" rIns="91425" bIns="91425" anchor="b" anchorCtr="0">
            <a:noAutofit/>
          </a:bodyPr>
          <a:lstStyle/>
          <a:p>
            <a:pPr lvl="0"/>
            <a:r>
              <a:rPr lang="en-GB" dirty="0"/>
              <a:t>Structured Query Language</a:t>
            </a:r>
          </a:p>
        </p:txBody>
      </p:sp>
      <p:sp>
        <p:nvSpPr>
          <p:cNvPr id="124" name="Google Shape;124;p27"/>
          <p:cNvSpPr txBox="1">
            <a:spLocks noGrp="1"/>
          </p:cNvSpPr>
          <p:nvPr>
            <p:ph type="body" idx="2"/>
          </p:nvPr>
        </p:nvSpPr>
        <p:spPr>
          <a:xfrm>
            <a:off x="4833302" y="0"/>
            <a:ext cx="3837000" cy="5143500"/>
          </a:xfrm>
          <a:prstGeom prst="rect">
            <a:avLst/>
          </a:prstGeom>
        </p:spPr>
        <p:txBody>
          <a:bodyPr spcFirstLastPara="1" wrap="square" lIns="91425" tIns="91425" rIns="91425" bIns="91425" anchor="ctr" anchorCtr="0">
            <a:noAutofit/>
          </a:bodyPr>
          <a:lstStyle/>
          <a:p>
            <a:pPr marL="90488" indent="0" algn="just">
              <a:buNone/>
            </a:pPr>
            <a:r>
              <a:rPr lang="en-GB" sz="1700" dirty="0">
                <a:solidFill>
                  <a:schemeClr val="bg1"/>
                </a:solidFill>
                <a:latin typeface="Times New Roman" pitchFamily="18" charset="0"/>
              </a:rPr>
              <a:t>Structured Query Language (SQL) is the language standardized by the American National Standards Institute (ANSI) and the International Organization for Standardization (ISO) for use on relational databases. </a:t>
            </a:r>
          </a:p>
          <a:p>
            <a:pPr marL="90488" indent="0" algn="just">
              <a:buNone/>
            </a:pPr>
            <a:endParaRPr lang="en-GB" sz="1700" dirty="0">
              <a:solidFill>
                <a:schemeClr val="bg1"/>
              </a:solidFill>
              <a:latin typeface="Times New Roman" pitchFamily="18" charset="0"/>
            </a:endParaRPr>
          </a:p>
          <a:p>
            <a:pPr marL="90488" indent="0" algn="just">
              <a:buNone/>
            </a:pPr>
            <a:r>
              <a:rPr lang="en-GB" sz="1700" dirty="0">
                <a:solidFill>
                  <a:schemeClr val="bg1"/>
                </a:solidFill>
                <a:latin typeface="Times New Roman" pitchFamily="18" charset="0"/>
              </a:rPr>
              <a:t>It is a declarative rather than procedural language, which means that users declare what they want without having to write a step-by-step procedure.</a:t>
            </a:r>
          </a:p>
          <a:p>
            <a:pPr marL="90488" indent="0" algn="just">
              <a:buNone/>
            </a:pPr>
            <a:endParaRPr lang="en-GB" sz="1700" dirty="0">
              <a:solidFill>
                <a:schemeClr val="bg1"/>
              </a:solidFill>
              <a:latin typeface="Times New Roman" pitchFamily="18" charset="0"/>
            </a:endParaRPr>
          </a:p>
          <a:p>
            <a:pPr marL="90488" indent="0" algn="just">
              <a:buNone/>
            </a:pPr>
            <a:r>
              <a:rPr lang="en-GB" sz="1700" dirty="0">
                <a:solidFill>
                  <a:schemeClr val="bg1"/>
                </a:solidFill>
                <a:latin typeface="Times New Roman" pitchFamily="18" charset="0"/>
              </a:rPr>
              <a:t>The SQL language was first implemented by the Oracle Corporation in 1979, with various versions of SQL being released since then.</a:t>
            </a:r>
          </a:p>
          <a:p>
            <a:pPr marL="90488" indent="0" algn="just">
              <a:buNone/>
            </a:pPr>
            <a:endParaRPr lang="en-GB" sz="1700" dirty="0">
              <a:solidFill>
                <a:schemeClr val="folHlink"/>
              </a:solidFill>
              <a:latin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595025" y="676275"/>
            <a:ext cx="5797500" cy="4667250"/>
          </a:xfrm>
          <a:prstGeom prst="rect">
            <a:avLst/>
          </a:prstGeom>
        </p:spPr>
        <p:txBody>
          <a:bodyPr spcFirstLastPara="1" wrap="square" lIns="91425" tIns="91425" rIns="91425" bIns="91425" anchor="ctr" anchorCtr="0">
            <a:noAutofit/>
          </a:bodyPr>
          <a:lstStyle/>
          <a:p>
            <a:pPr lvl="0"/>
            <a:r>
              <a:rPr lang="en-GB" sz="4000" b="1" dirty="0"/>
              <a:t>Let’s </a:t>
            </a:r>
            <a:r>
              <a:rPr lang="en-GB" sz="4000" b="1" dirty="0" smtClean="0"/>
              <a:t>Start</a:t>
            </a:r>
            <a:br>
              <a:rPr lang="en-GB" sz="4000" b="1" dirty="0" smtClean="0"/>
            </a:br>
            <a:r>
              <a:rPr lang="en" sz="1800" b="1" dirty="0" smtClean="0"/>
              <a:t>(</a:t>
            </a:r>
            <a:r>
              <a:rPr lang="en-GB" sz="1800" b="1" dirty="0"/>
              <a:t>Tables, </a:t>
            </a:r>
            <a:r>
              <a:rPr lang="en-GB" sz="1800" b="1" dirty="0" smtClean="0"/>
              <a:t>similar to spreadsheet in excel</a:t>
            </a:r>
            <a:r>
              <a:rPr lang="en" sz="1800" b="1" dirty="0"/>
              <a:t>)</a:t>
            </a:r>
            <a:br>
              <a:rPr lang="en" sz="1800" b="1" dirty="0"/>
            </a:br>
            <a:r>
              <a:rPr lang="en" sz="1800" b="1" dirty="0" smtClean="0"/>
              <a:t>In Sql: </a:t>
            </a:r>
            <a:br>
              <a:rPr lang="en" sz="1800" b="1" dirty="0" smtClean="0"/>
            </a:br>
            <a:r>
              <a:rPr lang="en" sz="1800" b="1" dirty="0" smtClean="0"/>
              <a:t>Columns: ATTRIBUTES</a:t>
            </a:r>
            <a:br>
              <a:rPr lang="en" sz="1800" b="1" dirty="0" smtClean="0"/>
            </a:br>
            <a:r>
              <a:rPr lang="en" sz="1800" b="1" dirty="0" smtClean="0"/>
              <a:t>Rows: TUPLES</a:t>
            </a:r>
            <a:br>
              <a:rPr lang="en" sz="1800" b="1" dirty="0" smtClean="0"/>
            </a:br>
            <a:r>
              <a:rPr lang="en" sz="1800" b="1" dirty="0"/>
              <a:t/>
            </a:r>
            <a:br>
              <a:rPr lang="en" sz="1800" b="1" dirty="0"/>
            </a:br>
            <a:r>
              <a:rPr lang="en-GB" sz="1800" b="1" dirty="0"/>
              <a:t>The schema of a table is the table name and its attributes:</a:t>
            </a:r>
            <a:br>
              <a:rPr lang="en-GB" sz="1800" b="1" dirty="0"/>
            </a:br>
            <a:r>
              <a:rPr lang="en-GB" sz="1800" b="1" dirty="0"/>
              <a:t>Product(</a:t>
            </a:r>
            <a:r>
              <a:rPr lang="en-GB" sz="1800" b="1" dirty="0" err="1"/>
              <a:t>PName</a:t>
            </a:r>
            <a:r>
              <a:rPr lang="en-GB" sz="1800" b="1" dirty="0"/>
              <a:t>, Price, Category, </a:t>
            </a:r>
            <a:r>
              <a:rPr lang="en-GB" sz="1800" b="1" dirty="0" err="1"/>
              <a:t>Manfacturer</a:t>
            </a:r>
            <a:r>
              <a:rPr lang="en-GB" sz="1800" b="1" dirty="0"/>
              <a:t>)</a:t>
            </a:r>
            <a:br>
              <a:rPr lang="en-GB" sz="1800" b="1" dirty="0"/>
            </a:br>
            <a:r>
              <a:rPr lang="en-GB" sz="1800" b="1" dirty="0"/>
              <a:t/>
            </a:r>
            <a:br>
              <a:rPr lang="en-GB" sz="1800" b="1" dirty="0"/>
            </a:br>
            <a:r>
              <a:rPr lang="en-GB" sz="1800" b="1" dirty="0"/>
              <a:t>A key is an attribute whose values are unique;</a:t>
            </a:r>
            <a:br>
              <a:rPr lang="en-GB" sz="1800" b="1" dirty="0"/>
            </a:br>
            <a:r>
              <a:rPr lang="en-GB" sz="1800" b="1" u="sng" dirty="0"/>
              <a:t>we underline a </a:t>
            </a:r>
            <a:r>
              <a:rPr lang="en-GB" sz="1800" b="1" u="sng" dirty="0" smtClean="0"/>
              <a:t>key </a:t>
            </a:r>
            <a:r>
              <a:rPr lang="en-GB" sz="1800" b="1" dirty="0" smtClean="0"/>
              <a:t>(</a:t>
            </a:r>
            <a:r>
              <a:rPr lang="en-GB" sz="1800" b="1" dirty="0" err="1" smtClean="0"/>
              <a:t>eg</a:t>
            </a:r>
            <a:r>
              <a:rPr lang="en-GB" sz="1800" b="1" dirty="0" smtClean="0"/>
              <a:t>: primary key)</a:t>
            </a:r>
            <a:r>
              <a:rPr lang="en-GB" sz="1800" b="1" dirty="0"/>
              <a:t/>
            </a:r>
            <a:br>
              <a:rPr lang="en-GB" sz="1800" b="1" dirty="0"/>
            </a:br>
            <a:r>
              <a:rPr lang="en-GB" sz="1800" b="1" dirty="0"/>
              <a:t/>
            </a:r>
            <a:br>
              <a:rPr lang="en-GB" sz="1800" b="1" dirty="0"/>
            </a:br>
            <a:r>
              <a:rPr lang="en-GB" sz="1800" b="1" dirty="0"/>
              <a:t>Product(</a:t>
            </a:r>
            <a:r>
              <a:rPr lang="en-GB" sz="1800" b="1" u="sng" dirty="0" err="1"/>
              <a:t>PName</a:t>
            </a:r>
            <a:r>
              <a:rPr lang="en-GB" sz="1800" b="1" dirty="0"/>
              <a:t>, Price, Category, </a:t>
            </a:r>
            <a:r>
              <a:rPr lang="en-GB" sz="1800" b="1" dirty="0" err="1"/>
              <a:t>Manfacturer</a:t>
            </a:r>
            <a:r>
              <a:rPr lang="en-GB" sz="1800" b="1" dirty="0"/>
              <a:t>)</a:t>
            </a:r>
            <a:br>
              <a:rPr lang="en-GB" sz="1800" b="1" dirty="0"/>
            </a:br>
            <a:r>
              <a:rPr lang="en-GB" sz="1800" b="1" dirty="0"/>
              <a:t/>
            </a:r>
            <a:br>
              <a:rPr lang="en-GB" sz="1800" b="1" dirty="0"/>
            </a:br>
            <a:r>
              <a:rPr lang="en-GB" sz="1800" b="1" dirty="0"/>
              <a:t/>
            </a:r>
            <a:br>
              <a:rPr lang="en-GB" sz="1800" b="1" dirty="0"/>
            </a:br>
            <a:r>
              <a:rPr lang="en-GB" sz="1800" b="1" dirty="0"/>
              <a:t/>
            </a:r>
            <a:br>
              <a:rPr lang="en-GB" sz="1800" b="1" dirty="0"/>
            </a:br>
            <a:r>
              <a:rPr lang="en" sz="1800" b="1" dirty="0"/>
              <a:t/>
            </a:r>
            <a:br>
              <a:rPr lang="en" sz="1800" b="1" dirty="0"/>
            </a:br>
            <a:endParaRPr sz="18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1056802" y="828565"/>
            <a:ext cx="5797500" cy="5194669"/>
          </a:xfrm>
          <a:prstGeom prst="rect">
            <a:avLst/>
          </a:prstGeom>
        </p:spPr>
        <p:txBody>
          <a:bodyPr spcFirstLastPara="1" wrap="square" lIns="91425" tIns="91425" rIns="91425" bIns="91425" anchor="ctr" anchorCtr="0">
            <a:noAutofit/>
          </a:bodyPr>
          <a:lstStyle/>
          <a:p>
            <a:pPr lvl="0"/>
            <a:r>
              <a:rPr lang="en-GB" sz="4400" b="1" u="sng" dirty="0"/>
              <a:t>Creating a Database</a:t>
            </a:r>
            <a:r>
              <a:rPr lang="en-GB" sz="2000" b="1" dirty="0"/>
              <a:t/>
            </a:r>
            <a:br>
              <a:rPr lang="en-GB" sz="2000" b="1" dirty="0"/>
            </a:br>
            <a:r>
              <a:rPr lang="en-GB" sz="1800" b="1" dirty="0" smtClean="0"/>
              <a:t>Before creating a database first type in: “show databases;” to show all the databases available</a:t>
            </a:r>
            <a:r>
              <a:rPr lang="en-GB" sz="1800" b="1" dirty="0"/>
              <a:t/>
            </a:r>
            <a:br>
              <a:rPr lang="en-GB" sz="1800" b="1" dirty="0"/>
            </a:br>
            <a:r>
              <a:rPr lang="en-GB" sz="1800" b="1" dirty="0"/>
              <a:t/>
            </a:r>
            <a:br>
              <a:rPr lang="en-GB" sz="1800" b="1" dirty="0"/>
            </a:br>
            <a:r>
              <a:rPr lang="en-GB" sz="1800" b="1" dirty="0"/>
              <a:t>To create a new database, </a:t>
            </a:r>
            <a:r>
              <a:rPr lang="en-GB" sz="1800" b="1" dirty="0" smtClean="0"/>
              <a:t>type in “create database DATABASENAME;” </a:t>
            </a:r>
            <a:r>
              <a:rPr lang="en-GB" sz="1800" b="1" dirty="0"/>
              <a:t>command:</a:t>
            </a:r>
            <a:br>
              <a:rPr lang="en-GB" sz="1800" b="1" dirty="0"/>
            </a:br>
            <a:r>
              <a:rPr lang="en-GB" sz="1800" b="1" dirty="0"/>
              <a:t/>
            </a:r>
            <a:br>
              <a:rPr lang="en-GB" sz="1800" b="1" dirty="0"/>
            </a:br>
            <a:r>
              <a:rPr lang="en-GB" sz="1800" b="1" dirty="0" err="1"/>
              <a:t>mysql</a:t>
            </a:r>
            <a:r>
              <a:rPr lang="en-GB" sz="1800" b="1" dirty="0"/>
              <a:t>&gt; create database </a:t>
            </a:r>
            <a:r>
              <a:rPr lang="en-GB" sz="1800" b="1" dirty="0" smtClean="0"/>
              <a:t>sample;</a:t>
            </a:r>
            <a:br>
              <a:rPr lang="en-GB" sz="1800" b="1" dirty="0" smtClean="0"/>
            </a:br>
            <a:r>
              <a:rPr lang="en-GB" sz="1800" b="1" dirty="0"/>
              <a:t/>
            </a:r>
            <a:br>
              <a:rPr lang="en-GB" sz="1800" b="1" dirty="0"/>
            </a:br>
            <a:r>
              <a:rPr lang="en-GB" sz="1800" b="1" dirty="0"/>
              <a:t>Once the database is created try: ‘show databases;’ command </a:t>
            </a:r>
            <a:r>
              <a:rPr lang="en-GB" sz="1800" b="1" dirty="0" smtClean="0"/>
              <a:t>again</a:t>
            </a:r>
            <a:br>
              <a:rPr lang="en-GB" sz="1800" b="1" dirty="0" smtClean="0"/>
            </a:br>
            <a:r>
              <a:rPr lang="en-GB" sz="1800" b="1" dirty="0"/>
              <a:t/>
            </a:r>
            <a:br>
              <a:rPr lang="en-GB" sz="1800" b="1" dirty="0"/>
            </a:br>
            <a:r>
              <a:rPr lang="en-GB" sz="1800" b="1" dirty="0"/>
              <a:t>To the select a database, type in </a:t>
            </a:r>
            <a:r>
              <a:rPr lang="en-GB" sz="1800" b="1" dirty="0" smtClean="0"/>
              <a:t> “</a:t>
            </a:r>
            <a:r>
              <a:rPr lang="en-GB" sz="1800" b="1" dirty="0"/>
              <a:t>use” command:</a:t>
            </a:r>
            <a:br>
              <a:rPr lang="en-GB" sz="1800" b="1" dirty="0"/>
            </a:br>
            <a:r>
              <a:rPr lang="en-GB" sz="1800" b="1" dirty="0"/>
              <a:t/>
            </a:r>
            <a:br>
              <a:rPr lang="en-GB" sz="1800" b="1" dirty="0"/>
            </a:br>
            <a:r>
              <a:rPr lang="en-GB" sz="1800" b="1" dirty="0" err="1"/>
              <a:t>mysql</a:t>
            </a:r>
            <a:r>
              <a:rPr lang="en-GB" sz="1800" b="1" dirty="0"/>
              <a:t>&gt; use </a:t>
            </a:r>
            <a:r>
              <a:rPr lang="en-GB" sz="1800" b="1" dirty="0" smtClean="0"/>
              <a:t>sample;</a:t>
            </a:r>
            <a:r>
              <a:rPr lang="en-GB" sz="2000" b="1" dirty="0"/>
              <a:t/>
            </a:r>
            <a:br>
              <a:rPr lang="en-GB" sz="2000" b="1" dirty="0"/>
            </a:br>
            <a:r>
              <a:rPr lang="en-GB" sz="2000" b="1" dirty="0"/>
              <a:t/>
            </a:r>
            <a:br>
              <a:rPr lang="en-GB" sz="2000" b="1" dirty="0"/>
            </a:br>
            <a:r>
              <a:rPr lang="en-GB" sz="2000" b="1" dirty="0"/>
              <a:t/>
            </a:r>
            <a:br>
              <a:rPr lang="en-GB" sz="2000" b="1" dirty="0"/>
            </a:br>
            <a:r>
              <a:rPr lang="en-GB" sz="2000" b="1" dirty="0"/>
              <a:t/>
            </a:r>
            <a:br>
              <a:rPr lang="en-GB" sz="2000" b="1" dirty="0"/>
            </a:br>
            <a:r>
              <a:rPr lang="en-GB" sz="2000" b="1" dirty="0"/>
              <a:t/>
            </a:r>
            <a:br>
              <a:rPr lang="en-GB" sz="2000" b="1" dirty="0"/>
            </a:br>
            <a:r>
              <a:rPr lang="en-GB" sz="2000" b="1" dirty="0"/>
              <a:t/>
            </a:r>
            <a:br>
              <a:rPr lang="en-GB" sz="2000" b="1" dirty="0"/>
            </a:br>
            <a:r>
              <a:rPr lang="en-GB" sz="2000" b="1" dirty="0"/>
              <a:t/>
            </a:r>
            <a:br>
              <a:rPr lang="en-GB" sz="2000" b="1" dirty="0"/>
            </a:br>
            <a:endParaRPr lang="en-GB" sz="2000" b="1" dirty="0"/>
          </a:p>
        </p:txBody>
      </p:sp>
    </p:spTree>
    <p:extLst>
      <p:ext uri="{BB962C8B-B14F-4D97-AF65-F5344CB8AC3E}">
        <p14:creationId xmlns:p14="http://schemas.microsoft.com/office/powerpoint/2010/main" val="327236869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451</TotalTime>
  <Words>1136</Words>
  <Application>Microsoft Office PowerPoint</Application>
  <PresentationFormat>On-screen Show (16:9)</PresentationFormat>
  <Paragraphs>134</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Proxima Nova</vt:lpstr>
      <vt:lpstr>Courier New</vt:lpstr>
      <vt:lpstr>Times New Roman</vt:lpstr>
      <vt:lpstr>Verdana</vt:lpstr>
      <vt:lpstr>Arial</vt:lpstr>
      <vt:lpstr>Century Schoolbook</vt:lpstr>
      <vt:lpstr>Wingdings</vt:lpstr>
      <vt:lpstr>Simple Light</vt:lpstr>
      <vt:lpstr>Spearmint</vt:lpstr>
      <vt:lpstr>SQL</vt:lpstr>
      <vt:lpstr>Why SQL? </vt:lpstr>
      <vt:lpstr>Why SQL? </vt:lpstr>
      <vt:lpstr>Why SQL? </vt:lpstr>
      <vt:lpstr>Why SQL? </vt:lpstr>
      <vt:lpstr>Let’s INSTALL…</vt:lpstr>
      <vt:lpstr>Structured Query Language</vt:lpstr>
      <vt:lpstr>Let’s Start (Tables, similar to spreadsheet in excel) In Sql:  Columns: ATTRIBUTES Rows: TUPLES  The schema of a table is the table name and its attributes: Product(PName, Price, Category, Manfacturer)  A key is an attribute whose values are unique; we underline a key (eg: primary key)  Product(PName, Price, Category, Manfacturer)     </vt:lpstr>
      <vt:lpstr>Creating a Database Before creating a database first type in: “show databases;” to show all the databases available  To create a new database, type in “create database DATABASENAME;” command:  mysql&gt; create database sample;  Once the database is created try: ‘show databases;’ command again  To the select a database, type in  “use” command:  mysql&gt; use sample;       </vt:lpstr>
      <vt:lpstr>Creating a Database  Once our database is created its time to create tables and start working on it.  So first we need to learn some data-types to work with attributes.      </vt:lpstr>
      <vt:lpstr>Data Types in SQL</vt:lpstr>
      <vt:lpstr>Data Definition Language (DDL)</vt:lpstr>
      <vt:lpstr>Data Definition Language (DDL)</vt:lpstr>
      <vt:lpstr>Data Manipulation Language (DML)</vt:lpstr>
      <vt:lpstr>How to create a DB table?</vt:lpstr>
      <vt:lpstr>Describing Tables</vt:lpstr>
      <vt:lpstr>The INSERT INTO Statement</vt:lpstr>
      <vt:lpstr>SQL Constraints</vt:lpstr>
      <vt:lpstr>How to use SQL constraints: You can add constraint at the time of creating a table or by using alter command.</vt:lpstr>
      <vt:lpstr>Examples to use constraints: </vt:lpstr>
      <vt:lpstr>Use Show tables; to display all tables in database Use ‘in’ to query from a selected list Eg: select * from table where name in (‘abc’, ‘def’, ‘ghi’);   </vt:lpstr>
      <vt:lpstr>Use Show tables; to display all tables in database Use ‘in’ to query from a selected list Eg: select * from table where name in (‘abc’, ‘def’, ‘ghi’);   </vt:lpstr>
      <vt:lpstr>DELETE table: drop table TABLENAME;     </vt:lpstr>
      <vt:lpstr> Title</vt:lpstr>
      <vt:lpstr>Something really important, that they should always remember </vt:lpstr>
      <vt:lpstr>Conclusion</vt:lpstr>
      <vt:lpstr>Task: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name</dc:title>
  <dc:creator>Neo Anoman</dc:creator>
  <cp:lastModifiedBy>Lenovo</cp:lastModifiedBy>
  <cp:revision>35</cp:revision>
  <dcterms:modified xsi:type="dcterms:W3CDTF">2019-09-04T13:20:42Z</dcterms:modified>
</cp:coreProperties>
</file>